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FED9FA-EC19-4EFE-98AF-1D0680E02522}" type="datetimeFigureOut">
              <a:rPr lang="es-PR" smtClean="0"/>
              <a:t>21/03/2017</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ED9FA-EC19-4EFE-98AF-1D0680E02522}" type="datetimeFigureOut">
              <a:rPr lang="es-PR" smtClean="0"/>
              <a:t>21/03/2017</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ED9FA-EC19-4EFE-98AF-1D0680E02522}" type="datetimeFigureOut">
              <a:rPr lang="es-PR" smtClean="0"/>
              <a:t>21/03/2017</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ED9FA-EC19-4EFE-98AF-1D0680E02522}" type="datetimeFigureOut">
              <a:rPr lang="es-PR" smtClean="0"/>
              <a:t>21/03/2017</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ED9FA-EC19-4EFE-98AF-1D0680E02522}" type="datetimeFigureOut">
              <a:rPr lang="es-PR" smtClean="0"/>
              <a:t>21/03/2017</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FED9FA-EC19-4EFE-98AF-1D0680E02522}" type="datetimeFigureOut">
              <a:rPr lang="es-PR" smtClean="0"/>
              <a:t>21/03/2017</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ED9FA-EC19-4EFE-98AF-1D0680E02522}" type="datetimeFigureOut">
              <a:rPr lang="es-PR" smtClean="0"/>
              <a:t>21/03/2017</a:t>
            </a:fld>
            <a:endParaRPr lang="es-PR"/>
          </a:p>
        </p:txBody>
      </p:sp>
      <p:sp>
        <p:nvSpPr>
          <p:cNvPr id="8" name="Footer Placeholder 7"/>
          <p:cNvSpPr>
            <a:spLocks noGrp="1"/>
          </p:cNvSpPr>
          <p:nvPr>
            <p:ph type="ftr" sz="quarter" idx="11"/>
          </p:nvPr>
        </p:nvSpPr>
        <p:spPr/>
        <p:txBody>
          <a:bodyPr/>
          <a:lstStyle/>
          <a:p>
            <a:endParaRPr lang="es-PR"/>
          </a:p>
        </p:txBody>
      </p:sp>
      <p:sp>
        <p:nvSpPr>
          <p:cNvPr id="9" name="Slide Number Placeholder 8"/>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ED9FA-EC19-4EFE-98AF-1D0680E02522}" type="datetimeFigureOut">
              <a:rPr lang="es-PR" smtClean="0"/>
              <a:t>21/03/2017</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ED9FA-EC19-4EFE-98AF-1D0680E02522}" type="datetimeFigureOut">
              <a:rPr lang="es-PR" smtClean="0"/>
              <a:t>21/03/2017</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p:txBody>
          <a:bodyPr/>
          <a:lstStyle/>
          <a:p>
            <a:fld id="{F0274483-B951-4699-A475-8D52BDABFD8D}" type="slidenum">
              <a:rPr lang="es-PR" smtClean="0"/>
              <a:t>‹#›</a:t>
            </a:fld>
            <a:endParaRPr lang="es-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ED9FA-EC19-4EFE-98AF-1D0680E02522}" type="datetimeFigureOut">
              <a:rPr lang="es-PR" smtClean="0"/>
              <a:t>21/03/2017</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p>
            <a:fld id="{F0274483-B951-4699-A475-8D52BDABFD8D}" type="slidenum">
              <a:rPr lang="es-PR" smtClean="0"/>
              <a:t>‹#›</a:t>
            </a:fld>
            <a:endParaRPr lang="es-P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2BFED9FA-EC19-4EFE-98AF-1D0680E02522}" type="datetimeFigureOut">
              <a:rPr lang="es-PR" smtClean="0"/>
              <a:t>21/03/2017</a:t>
            </a:fld>
            <a:endParaRPr lang="es-PR"/>
          </a:p>
        </p:txBody>
      </p:sp>
      <p:sp>
        <p:nvSpPr>
          <p:cNvPr id="9" name="Slide Number Placeholder 8"/>
          <p:cNvSpPr>
            <a:spLocks noGrp="1"/>
          </p:cNvSpPr>
          <p:nvPr>
            <p:ph type="sldNum" sz="quarter" idx="11"/>
          </p:nvPr>
        </p:nvSpPr>
        <p:spPr/>
        <p:txBody>
          <a:bodyPr/>
          <a:lstStyle/>
          <a:p>
            <a:fld id="{F0274483-B951-4699-A475-8D52BDABFD8D}" type="slidenum">
              <a:rPr lang="es-PR" smtClean="0"/>
              <a:t>‹#›</a:t>
            </a:fld>
            <a:endParaRPr lang="es-PR"/>
          </a:p>
        </p:txBody>
      </p:sp>
      <p:sp>
        <p:nvSpPr>
          <p:cNvPr id="10" name="Footer Placeholder 9"/>
          <p:cNvSpPr>
            <a:spLocks noGrp="1"/>
          </p:cNvSpPr>
          <p:nvPr>
            <p:ph type="ftr" sz="quarter" idx="12"/>
          </p:nvPr>
        </p:nvSpPr>
        <p:spPr/>
        <p:txBody>
          <a:bodyPr/>
          <a:lstStyle/>
          <a:p>
            <a:endParaRPr lang="es-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274483-B951-4699-A475-8D52BDABFD8D}" type="slidenum">
              <a:rPr lang="es-PR" smtClean="0"/>
              <a:t>‹#›</a:t>
            </a:fld>
            <a:endParaRPr lang="es-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BFED9FA-EC19-4EFE-98AF-1D0680E02522}" type="datetimeFigureOut">
              <a:rPr lang="es-PR" smtClean="0"/>
              <a:t>21/03/2017</a:t>
            </a:fld>
            <a:endParaRPr lang="es-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543800" cy="4270375"/>
          </a:xfrm>
        </p:spPr>
        <p:txBody>
          <a:bodyPr/>
          <a:lstStyle/>
          <a:p>
            <a:r>
              <a:rPr lang="es-PR" sz="4800" dirty="0" smtClean="0"/>
              <a:t>NUEVAS FORMAS T-002:  COMO COMPLETAR LO QUE  AFECTA LA CONTABILIDAD DE LA TRANSACCION</a:t>
            </a:r>
            <a:endParaRPr lang="es-PR" sz="4800" dirty="0"/>
          </a:p>
        </p:txBody>
      </p:sp>
      <p:sp>
        <p:nvSpPr>
          <p:cNvPr id="3" name="Subtitle 2"/>
          <p:cNvSpPr>
            <a:spLocks noGrp="1"/>
          </p:cNvSpPr>
          <p:nvPr>
            <p:ph type="subTitle" idx="1"/>
          </p:nvPr>
        </p:nvSpPr>
        <p:spPr/>
        <p:txBody>
          <a:bodyPr>
            <a:normAutofit lnSpcReduction="10000"/>
          </a:bodyPr>
          <a:lstStyle/>
          <a:p>
            <a:r>
              <a:rPr lang="es-PR" dirty="0" smtClean="0"/>
              <a:t>SISTEMA ORACLE HRMS</a:t>
            </a:r>
          </a:p>
          <a:p>
            <a:r>
              <a:rPr lang="es-PR" dirty="0" smtClean="0"/>
              <a:t>Por:  Ana M. Feliciano</a:t>
            </a:r>
          </a:p>
          <a:p>
            <a:r>
              <a:rPr lang="es-PR" dirty="0" smtClean="0"/>
              <a:t>Coordinadora, División de Post </a:t>
            </a:r>
            <a:r>
              <a:rPr lang="es-PR" dirty="0" err="1" smtClean="0"/>
              <a:t>Award</a:t>
            </a:r>
            <a:r>
              <a:rPr lang="es-PR" dirty="0" smtClean="0"/>
              <a:t>, DAFE/DEGI</a:t>
            </a:r>
            <a:endParaRPr lang="es-PR" dirty="0"/>
          </a:p>
        </p:txBody>
      </p:sp>
      <p:pic>
        <p:nvPicPr>
          <p:cNvPr id="4" name="Picture 6" descr="logo_recinto_riopiedr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6825" y="5410200"/>
            <a:ext cx="13017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47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sz="4400" b="1" dirty="0"/>
              <a:t>ALGO NUEVO: INFORMES T&amp;E</a:t>
            </a:r>
            <a:endParaRPr lang="es-PR" sz="4400" dirty="0"/>
          </a:p>
        </p:txBody>
      </p:sp>
      <p:sp>
        <p:nvSpPr>
          <p:cNvPr id="3" name="Content Placeholder 2"/>
          <p:cNvSpPr>
            <a:spLocks noGrp="1"/>
          </p:cNvSpPr>
          <p:nvPr>
            <p:ph idx="1"/>
          </p:nvPr>
        </p:nvSpPr>
        <p:spPr>
          <a:xfrm>
            <a:off x="457200" y="1143000"/>
            <a:ext cx="7620000" cy="5257800"/>
          </a:xfrm>
        </p:spPr>
        <p:txBody>
          <a:bodyPr>
            <a:normAutofit fontScale="70000" lnSpcReduction="20000"/>
          </a:bodyPr>
          <a:lstStyle/>
          <a:p>
            <a:pPr marL="114300" indent="0">
              <a:buNone/>
            </a:pPr>
            <a:r>
              <a:rPr lang="es-PR" dirty="0" smtClean="0"/>
              <a:t>Notas Importante:</a:t>
            </a:r>
          </a:p>
          <a:p>
            <a:pPr marL="114300" indent="0">
              <a:buNone/>
            </a:pPr>
            <a:endParaRPr lang="es-PR" dirty="0"/>
          </a:p>
          <a:p>
            <a:pPr marL="571500" indent="-457200">
              <a:buAutoNum type="arabicPeriod"/>
            </a:pPr>
            <a:r>
              <a:rPr lang="es-PR" dirty="0" smtClean="0"/>
              <a:t>Los informes se nutren de la información que aparece del empleado en Oracle HRMS.  </a:t>
            </a:r>
          </a:p>
          <a:p>
            <a:pPr marL="571500" indent="-457200">
              <a:buAutoNum type="arabicPeriod"/>
            </a:pPr>
            <a:r>
              <a:rPr lang="es-PR" dirty="0" smtClean="0"/>
              <a:t>En este momento hay empleados en Oracle que aparecen adscritos a organizaciones incorrectas.  Esto es algo que RH tiene que atender y están al tanto.  No obstante, por el momento los informes de T&amp;E van a presentar, en estos casos, el dato erróneo pero en comentarios esto se puede aclarar.  </a:t>
            </a:r>
          </a:p>
          <a:p>
            <a:pPr marL="571500" indent="-457200">
              <a:buAutoNum type="arabicPeriod"/>
            </a:pPr>
            <a:r>
              <a:rPr lang="es-PR" dirty="0" smtClean="0"/>
              <a:t>Importante aquí es:  Que las cuentas estén correctas, las dedicaciones sean las correctas y los cargos a los proyectos sea el correcto.</a:t>
            </a:r>
          </a:p>
          <a:p>
            <a:pPr marL="571500" indent="-457200">
              <a:buAutoNum type="arabicPeriod"/>
            </a:pPr>
            <a:r>
              <a:rPr lang="es-PR" dirty="0" smtClean="0">
                <a:solidFill>
                  <a:srgbClr val="FF0000"/>
                </a:solidFill>
              </a:rPr>
              <a:t>TODO EL MUNDO TIENE QUE USAR SU CORREO DE </a:t>
            </a:r>
            <a:r>
              <a:rPr lang="es-PR" b="1" dirty="0" smtClean="0">
                <a:solidFill>
                  <a:srgbClr val="FF0000"/>
                </a:solidFill>
              </a:rPr>
              <a:t>UPR.EDU</a:t>
            </a:r>
            <a:r>
              <a:rPr lang="es-PR" dirty="0" smtClean="0">
                <a:solidFill>
                  <a:srgbClr val="FF0000"/>
                </a:solidFill>
              </a:rPr>
              <a:t> PARA ESTE PROCESO Y ACCEDER AL PORTAL (</a:t>
            </a:r>
            <a:r>
              <a:rPr lang="es-PR" b="1" dirty="0" smtClean="0">
                <a:solidFill>
                  <a:srgbClr val="FF0000"/>
                </a:solidFill>
              </a:rPr>
              <a:t>portal.upr.edu</a:t>
            </a:r>
            <a:r>
              <a:rPr lang="es-PR" dirty="0" smtClean="0">
                <a:solidFill>
                  <a:srgbClr val="FF0000"/>
                </a:solidFill>
              </a:rPr>
              <a:t>).    No importa donde este, si tiene internet, puede acceder y aprobar su informe.</a:t>
            </a:r>
            <a:endParaRPr lang="es-PR" sz="2100" dirty="0" smtClean="0"/>
          </a:p>
          <a:p>
            <a:pPr marL="571500" indent="-457200">
              <a:buAutoNum type="arabicPeriod"/>
            </a:pPr>
            <a:r>
              <a:rPr lang="es-PR" sz="2100" dirty="0"/>
              <a:t>L</a:t>
            </a:r>
            <a:r>
              <a:rPr lang="es-PR" sz="2100" dirty="0" smtClean="0"/>
              <a:t>os </a:t>
            </a:r>
            <a:r>
              <a:rPr lang="es-PR" sz="2100" dirty="0"/>
              <a:t>Decanos Asociados de </a:t>
            </a:r>
            <a:r>
              <a:rPr lang="es-PR" sz="2100" dirty="0" smtClean="0"/>
              <a:t>Administración </a:t>
            </a:r>
            <a:r>
              <a:rPr lang="es-PR" sz="2100" dirty="0"/>
              <a:t>de las facultades </a:t>
            </a:r>
            <a:r>
              <a:rPr lang="es-PR" sz="2100" dirty="0" smtClean="0"/>
              <a:t>recibirán </a:t>
            </a:r>
            <a:r>
              <a:rPr lang="es-PR" sz="2100" dirty="0"/>
              <a:t>un email una vez todos los informes </a:t>
            </a:r>
            <a:r>
              <a:rPr lang="es-PR" sz="2100" dirty="0" smtClean="0"/>
              <a:t>estén </a:t>
            </a:r>
            <a:r>
              <a:rPr lang="es-PR" sz="2100" dirty="0"/>
              <a:t>revisados para que den seguimiento a sus empleados en este proceso.</a:t>
            </a:r>
          </a:p>
          <a:p>
            <a:pPr marL="114300" indent="0">
              <a:buNone/>
            </a:pPr>
            <a:endParaRPr lang="es-PR" dirty="0" smtClean="0"/>
          </a:p>
          <a:p>
            <a:pPr marL="114300" indent="0">
              <a:buNone/>
            </a:pPr>
            <a:r>
              <a:rPr lang="es-PR" dirty="0" smtClean="0"/>
              <a:t>En este momento Post </a:t>
            </a:r>
            <a:r>
              <a:rPr lang="es-PR" dirty="0" err="1" smtClean="0"/>
              <a:t>Award</a:t>
            </a:r>
            <a:r>
              <a:rPr lang="es-PR" dirty="0" smtClean="0"/>
              <a:t> se encuentra revisando los informes de </a:t>
            </a:r>
            <a:r>
              <a:rPr lang="es-PR" dirty="0" err="1" smtClean="0"/>
              <a:t>Fall</a:t>
            </a:r>
            <a:r>
              <a:rPr lang="es-PR" dirty="0" smtClean="0"/>
              <a:t> 2016 que AC acaba de emitir.  Esperamos tenerlos todos completados para el 14 de abril como tarde.  Dado que el  proceso es electrónico el empleado puede certificar inmediatamente recibe el correo.</a:t>
            </a:r>
          </a:p>
          <a:p>
            <a:pPr marL="114300" indent="0">
              <a:buNone/>
            </a:pPr>
            <a:endParaRPr lang="es-PR" dirty="0" smtClean="0"/>
          </a:p>
          <a:p>
            <a:pPr marL="114300" indent="0">
              <a:buNone/>
            </a:pPr>
            <a:r>
              <a:rPr lang="es-PR" b="1" dirty="0" smtClean="0"/>
              <a:t>LA FECHA LIMITE PARA TENER TODOS LOS T&amp;E CERTIFICADOS PARA FALL 2016 ES EL </a:t>
            </a:r>
            <a:r>
              <a:rPr lang="es-PR" b="1" u="sng" dirty="0" smtClean="0"/>
              <a:t>21 DE ABRIL.</a:t>
            </a:r>
          </a:p>
        </p:txBody>
      </p:sp>
    </p:spTree>
    <p:extLst>
      <p:ext uri="{BB962C8B-B14F-4D97-AF65-F5344CB8AC3E}">
        <p14:creationId xmlns:p14="http://schemas.microsoft.com/office/powerpoint/2010/main" val="252051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b="1" dirty="0" smtClean="0"/>
              <a:t>LOS FORMULARIOS: VARIAS VERSIONES</a:t>
            </a:r>
            <a:endParaRPr lang="es-PR" b="1" dirty="0"/>
          </a:p>
        </p:txBody>
      </p:sp>
      <p:sp>
        <p:nvSpPr>
          <p:cNvPr id="3" name="Content Placeholder 2"/>
          <p:cNvSpPr>
            <a:spLocks noGrp="1"/>
          </p:cNvSpPr>
          <p:nvPr>
            <p:ph idx="1"/>
          </p:nvPr>
        </p:nvSpPr>
        <p:spPr/>
        <p:txBody>
          <a:bodyPr>
            <a:normAutofit fontScale="92500" lnSpcReduction="10000"/>
          </a:bodyPr>
          <a:lstStyle/>
          <a:p>
            <a:pPr marL="114300" indent="0" algn="just">
              <a:buNone/>
            </a:pPr>
            <a:r>
              <a:rPr lang="es-PR" dirty="0" smtClean="0"/>
              <a:t>La selección del formulario a utilizar va a depender del tipo de transacción y tipo de nombramiento del empleado.  En la parte inferior izquierda de cada formulario se indica que tipo de formulario es y su fecha de revisión:</a:t>
            </a:r>
          </a:p>
          <a:p>
            <a:pPr lvl="1" algn="just"/>
            <a:r>
              <a:rPr lang="es-PR" b="1" dirty="0" smtClean="0">
                <a:solidFill>
                  <a:srgbClr val="FF0000"/>
                </a:solidFill>
              </a:rPr>
              <a:t>LD-T002 de 9 meses de distribución de salario (con o sin formulas)</a:t>
            </a:r>
            <a:r>
              <a:rPr lang="es-PR" dirty="0" smtClean="0"/>
              <a:t>:  Se utiliza únicamente para trabajar distribuciones de tiempo de Docentes de Enseñanza permanentes en nuestro sistema.  Estos empleados son empleados contratados a 9 meses cuyos pagos de salarios se distribuyen en 12 meses.  </a:t>
            </a:r>
          </a:p>
          <a:p>
            <a:pPr lvl="2" algn="just"/>
            <a:r>
              <a:rPr lang="es-PR" dirty="0" smtClean="0"/>
              <a:t>Se debe usar la T002 con formulas para trabajar distribuciones de tiempo durante el periodo académico (Periodo en T002:  16 de agosto al 15 de mayo).  Este es un estándar ya establecido por AC para el registro de estas dedicaciones en Oracle.</a:t>
            </a:r>
          </a:p>
          <a:p>
            <a:pPr lvl="2" algn="just"/>
            <a:r>
              <a:rPr lang="es-PR" dirty="0" smtClean="0"/>
              <a:t>Este formulario tiene una segunda hoja llamada “</a:t>
            </a:r>
            <a:r>
              <a:rPr lang="es-PR" dirty="0" err="1" smtClean="0"/>
              <a:t>Effort</a:t>
            </a:r>
            <a:r>
              <a:rPr lang="es-PR" dirty="0" smtClean="0"/>
              <a:t> </a:t>
            </a:r>
            <a:r>
              <a:rPr lang="es-PR" dirty="0" err="1" smtClean="0"/>
              <a:t>Conversion</a:t>
            </a:r>
            <a:r>
              <a:rPr lang="es-PR" dirty="0" smtClean="0"/>
              <a:t>”.  Esta hoja es sumamente importante ya que presenta al encargado de registrar distribución en Oracle el por ciento que debe usar (prorrateado). Se nutre </a:t>
            </a:r>
            <a:r>
              <a:rPr lang="es-PR" b="1" dirty="0" smtClean="0"/>
              <a:t>en parte </a:t>
            </a:r>
            <a:r>
              <a:rPr lang="es-PR" dirty="0" smtClean="0"/>
              <a:t>de la información registrada en la T002.</a:t>
            </a:r>
            <a:endParaRPr lang="es-PR" dirty="0"/>
          </a:p>
        </p:txBody>
      </p:sp>
    </p:spTree>
    <p:extLst>
      <p:ext uri="{BB962C8B-B14F-4D97-AF65-F5344CB8AC3E}">
        <p14:creationId xmlns:p14="http://schemas.microsoft.com/office/powerpoint/2010/main" val="742089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t>LOS FORMULARIOS</a:t>
            </a:r>
            <a:endParaRPr lang="es-PR" dirty="0"/>
          </a:p>
        </p:txBody>
      </p:sp>
      <p:sp>
        <p:nvSpPr>
          <p:cNvPr id="3" name="Content Placeholder 2"/>
          <p:cNvSpPr>
            <a:spLocks noGrp="1"/>
          </p:cNvSpPr>
          <p:nvPr>
            <p:ph idx="1"/>
          </p:nvPr>
        </p:nvSpPr>
        <p:spPr/>
        <p:txBody>
          <a:bodyPr/>
          <a:lstStyle/>
          <a:p>
            <a:pPr lvl="1" algn="just"/>
            <a:r>
              <a:rPr lang="es-PR" b="1" dirty="0" smtClean="0">
                <a:solidFill>
                  <a:srgbClr val="FF0000"/>
                </a:solidFill>
              </a:rPr>
              <a:t>LD-T002 de 12 meses (con o sin formulas):  </a:t>
            </a:r>
            <a:r>
              <a:rPr lang="es-PR" dirty="0" smtClean="0"/>
              <a:t>Se </a:t>
            </a:r>
            <a:r>
              <a:rPr lang="es-PR" dirty="0"/>
              <a:t>utiliza para </a:t>
            </a:r>
            <a:r>
              <a:rPr lang="es-PR" dirty="0" smtClean="0"/>
              <a:t>registrar distribuciones de tiempo para todo personal contratado a 12 meses.  Estos son:  Docentes de enseñanza bajo contrato, Investigadores, Post </a:t>
            </a:r>
            <a:r>
              <a:rPr lang="es-PR" dirty="0" err="1" smtClean="0"/>
              <a:t>Docs</a:t>
            </a:r>
            <a:r>
              <a:rPr lang="es-PR" dirty="0" smtClean="0"/>
              <a:t>, Bibliotecarios, </a:t>
            </a:r>
            <a:r>
              <a:rPr lang="es-PR" dirty="0" err="1" smtClean="0"/>
              <a:t>etc</a:t>
            </a:r>
            <a:r>
              <a:rPr lang="es-PR" dirty="0" smtClean="0"/>
              <a:t>, además de todo personal no docente.</a:t>
            </a:r>
          </a:p>
          <a:p>
            <a:pPr lvl="1" algn="just"/>
            <a:r>
              <a:rPr lang="es-PR" b="1" dirty="0" smtClean="0">
                <a:solidFill>
                  <a:srgbClr val="FF0000"/>
                </a:solidFill>
              </a:rPr>
              <a:t>RH-T002 Sin Distribución de Tiempo</a:t>
            </a:r>
            <a:r>
              <a:rPr lang="es-PR" dirty="0" smtClean="0"/>
              <a:t>:  Se utiliza para tramitar cualquier transacción simple que </a:t>
            </a:r>
            <a:r>
              <a:rPr lang="es-PR" b="1" dirty="0" smtClean="0">
                <a:solidFill>
                  <a:srgbClr val="FF0000"/>
                </a:solidFill>
              </a:rPr>
              <a:t>NO</a:t>
            </a:r>
            <a:r>
              <a:rPr lang="es-PR" dirty="0" smtClean="0"/>
              <a:t> conlleve distribución de tiempo.  Ejemplo:  Nombramiento Especial que cobra 100% de una cuenta de proyecto, compensaciones adicionales, incentivos, diferenciales.  Toda transacción que vaya a ser pagada 100% de una sola cuenta.</a:t>
            </a:r>
          </a:p>
          <a:p>
            <a:pPr lvl="1" algn="just"/>
            <a:r>
              <a:rPr lang="es-PR" b="1" dirty="0" smtClean="0">
                <a:solidFill>
                  <a:srgbClr val="FF0000"/>
                </a:solidFill>
              </a:rPr>
              <a:t>LD-T002 de 9 o 12 meses sin formulas</a:t>
            </a:r>
            <a:r>
              <a:rPr lang="es-PR" dirty="0" smtClean="0"/>
              <a:t>:  Estos formularios serán utilizados para trabajar las distribuciones de </a:t>
            </a:r>
            <a:r>
              <a:rPr lang="es-PR" b="1" dirty="0" smtClean="0"/>
              <a:t>tiempo del periodo de verano </a:t>
            </a:r>
            <a:r>
              <a:rPr lang="es-PR" dirty="0" smtClean="0"/>
              <a:t>y para atender casos especiales donde las formulas no funcionen.</a:t>
            </a:r>
            <a:endParaRPr lang="es-PR" dirty="0"/>
          </a:p>
          <a:p>
            <a:pPr lvl="1"/>
            <a:endParaRPr lang="es-PR" b="1" dirty="0" smtClean="0">
              <a:solidFill>
                <a:srgbClr val="FF0000"/>
              </a:solidFill>
            </a:endParaRPr>
          </a:p>
          <a:p>
            <a:pPr lvl="1"/>
            <a:endParaRPr lang="es-PR" b="1" dirty="0">
              <a:solidFill>
                <a:srgbClr val="FF0000"/>
              </a:solidFill>
            </a:endParaRPr>
          </a:p>
        </p:txBody>
      </p:sp>
    </p:spTree>
    <p:extLst>
      <p:ext uri="{BB962C8B-B14F-4D97-AF65-F5344CB8AC3E}">
        <p14:creationId xmlns:p14="http://schemas.microsoft.com/office/powerpoint/2010/main" val="713927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sz="3600" dirty="0" smtClean="0"/>
              <a:t>IMPORTANCIA DE LA ORGANIZACIÓN-ENCASILLADO #16</a:t>
            </a:r>
            <a:endParaRPr lang="es-PR" sz="3600" dirty="0"/>
          </a:p>
        </p:txBody>
      </p:sp>
      <p:sp>
        <p:nvSpPr>
          <p:cNvPr id="3" name="Content Placeholder 2"/>
          <p:cNvSpPr>
            <a:spLocks noGrp="1"/>
          </p:cNvSpPr>
          <p:nvPr>
            <p:ph idx="1"/>
          </p:nvPr>
        </p:nvSpPr>
        <p:spPr/>
        <p:txBody>
          <a:bodyPr>
            <a:normAutofit fontScale="92500"/>
          </a:bodyPr>
          <a:lstStyle/>
          <a:p>
            <a:pPr algn="just"/>
            <a:r>
              <a:rPr lang="es-PR" dirty="0" smtClean="0"/>
              <a:t>En Oracle HRMS todo empleado esta adscrito a una organización, entiéndase facultad/departamento.  Eso es lo que ponemos en el encasillado #16</a:t>
            </a:r>
          </a:p>
          <a:p>
            <a:pPr algn="just"/>
            <a:endParaRPr lang="es-PR" dirty="0"/>
          </a:p>
          <a:p>
            <a:pPr algn="just"/>
            <a:endParaRPr lang="es-PR" dirty="0" smtClean="0"/>
          </a:p>
          <a:p>
            <a:pPr algn="just"/>
            <a:endParaRPr lang="es-PR" dirty="0" smtClean="0"/>
          </a:p>
          <a:p>
            <a:pPr algn="just"/>
            <a:endParaRPr lang="es-PR" dirty="0"/>
          </a:p>
          <a:p>
            <a:pPr algn="just"/>
            <a:endParaRPr lang="es-PR" dirty="0" smtClean="0"/>
          </a:p>
          <a:p>
            <a:pPr algn="just"/>
            <a:r>
              <a:rPr lang="es-PR" dirty="0" smtClean="0"/>
              <a:t>Cuando un empleado es un </a:t>
            </a:r>
            <a:r>
              <a:rPr lang="es-PR" u="sng" dirty="0" smtClean="0"/>
              <a:t>nombramiento especial 100% pagado por un proyecto de fondos externos o por costos indirectos</a:t>
            </a:r>
            <a:r>
              <a:rPr lang="es-PR" dirty="0" smtClean="0"/>
              <a:t>, ese empleado debe estar adscrito a la siguiente organización:</a:t>
            </a:r>
          </a:p>
          <a:p>
            <a:pPr marL="114300" indent="0" algn="ctr">
              <a:buNone/>
            </a:pPr>
            <a:r>
              <a:rPr lang="es-PR" b="1" dirty="0" smtClean="0">
                <a:solidFill>
                  <a:srgbClr val="FF0000"/>
                </a:solidFill>
              </a:rPr>
              <a:t>PROYECTOS ESPECIALES-FACULTAD XX</a:t>
            </a:r>
          </a:p>
          <a:p>
            <a:pPr marL="114300" indent="0" algn="ctr">
              <a:buNone/>
            </a:pPr>
            <a:r>
              <a:rPr lang="es-PR" dirty="0" smtClean="0">
                <a:solidFill>
                  <a:srgbClr val="FF0000"/>
                </a:solidFill>
              </a:rPr>
              <a:t>Esto seria lo que pondríamos en el encasillado #16 para estos casos</a:t>
            </a:r>
            <a:endParaRPr lang="es-PR" dirty="0">
              <a:solidFill>
                <a:srgbClr val="FF0000"/>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143" t="16835" r="51133" b="68258"/>
          <a:stretch/>
        </p:blipFill>
        <p:spPr bwMode="auto">
          <a:xfrm>
            <a:off x="326571" y="2667000"/>
            <a:ext cx="7721901" cy="144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824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sz="3600" dirty="0"/>
              <a:t>IMPORTANCIA DE LA ORGANIZACIÓN-ENCASILLADO #16</a:t>
            </a:r>
          </a:p>
        </p:txBody>
      </p:sp>
      <p:sp>
        <p:nvSpPr>
          <p:cNvPr id="3" name="Content Placeholder 2"/>
          <p:cNvSpPr>
            <a:spLocks noGrp="1"/>
          </p:cNvSpPr>
          <p:nvPr>
            <p:ph idx="1"/>
          </p:nvPr>
        </p:nvSpPr>
        <p:spPr/>
        <p:txBody>
          <a:bodyPr>
            <a:normAutofit lnSpcReduction="10000"/>
          </a:bodyPr>
          <a:lstStyle/>
          <a:p>
            <a:pPr algn="just"/>
            <a:r>
              <a:rPr lang="es-PR" sz="2800" b="1" dirty="0" smtClean="0"/>
              <a:t>Las organizaciones ya tienen asignada su cuenta “default” institucional.</a:t>
            </a:r>
          </a:p>
          <a:p>
            <a:pPr algn="just"/>
            <a:r>
              <a:rPr lang="es-PR" sz="2800" dirty="0" smtClean="0"/>
              <a:t>Las organizaciones denominadas </a:t>
            </a:r>
            <a:r>
              <a:rPr lang="es-PR" sz="2800" b="1" dirty="0" smtClean="0"/>
              <a:t>PROYECTOS ESPECIALES </a:t>
            </a:r>
            <a:r>
              <a:rPr lang="es-PR" sz="2800" dirty="0" smtClean="0"/>
              <a:t>no tienen cuenta “default”.  Por tanto, si a estos empleados no se les crea un </a:t>
            </a:r>
            <a:r>
              <a:rPr lang="es-PR" sz="2800" dirty="0" err="1" smtClean="0"/>
              <a:t>schedule</a:t>
            </a:r>
            <a:r>
              <a:rPr lang="es-PR" sz="2800" dirty="0" smtClean="0"/>
              <a:t> en finanzas, post </a:t>
            </a:r>
            <a:r>
              <a:rPr lang="es-PR" sz="2800" dirty="0" err="1" smtClean="0"/>
              <a:t>award</a:t>
            </a:r>
            <a:r>
              <a:rPr lang="es-PR" sz="2800" dirty="0" smtClean="0"/>
              <a:t> o presupuesto, la nomina de este empleado se va en suspenso.</a:t>
            </a:r>
          </a:p>
          <a:p>
            <a:pPr algn="just"/>
            <a:r>
              <a:rPr lang="es-PR" sz="2800" dirty="0" smtClean="0"/>
              <a:t>El formulario ya tiene pre programada las cuentas de acuerdo al Recinto y a la organización que se seleccione.  Esto es sumamente importante que este correcto.</a:t>
            </a:r>
          </a:p>
          <a:p>
            <a:endParaRPr lang="es-PR" dirty="0"/>
          </a:p>
        </p:txBody>
      </p:sp>
    </p:spTree>
    <p:extLst>
      <p:ext uri="{BB962C8B-B14F-4D97-AF65-F5344CB8AC3E}">
        <p14:creationId xmlns:p14="http://schemas.microsoft.com/office/powerpoint/2010/main" val="316759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s-PR" sz="3600" dirty="0" smtClean="0"/>
              <a:t>ELEMENTO DE PAGO (#22)</a:t>
            </a:r>
            <a:endParaRPr lang="es-PR" sz="3600" dirty="0"/>
          </a:p>
        </p:txBody>
      </p:sp>
      <p:sp>
        <p:nvSpPr>
          <p:cNvPr id="3" name="Content Placeholder 2"/>
          <p:cNvSpPr>
            <a:spLocks noGrp="1"/>
          </p:cNvSpPr>
          <p:nvPr>
            <p:ph idx="1"/>
          </p:nvPr>
        </p:nvSpPr>
        <p:spPr>
          <a:xfrm>
            <a:off x="457200" y="914400"/>
            <a:ext cx="7620000" cy="5486400"/>
          </a:xfrm>
        </p:spPr>
        <p:txBody>
          <a:bodyPr>
            <a:normAutofit fontScale="85000" lnSpcReduction="20000"/>
          </a:bodyPr>
          <a:lstStyle/>
          <a:p>
            <a:pPr marL="114300" indent="0" algn="just">
              <a:buNone/>
            </a:pPr>
            <a:r>
              <a:rPr lang="es-PR" dirty="0" smtClean="0"/>
              <a:t>El elemento de pago es sumamente importante al completar estos nuevos formularios.   Una vez RH registra la transacción y paga contra un elemento ya no se puede cambiar.  El elemento afecta:</a:t>
            </a:r>
          </a:p>
          <a:p>
            <a:pPr marL="114300" indent="0" algn="just">
              <a:buNone/>
            </a:pPr>
            <a:endParaRPr lang="es-PR" dirty="0"/>
          </a:p>
          <a:p>
            <a:pPr marL="571500" indent="-457200" algn="just">
              <a:buAutoNum type="arabicPeriod"/>
            </a:pPr>
            <a:r>
              <a:rPr lang="es-PR" dirty="0" smtClean="0"/>
              <a:t>La contabilidad de la transacción:</a:t>
            </a:r>
          </a:p>
          <a:p>
            <a:pPr lvl="2" algn="just"/>
            <a:r>
              <a:rPr lang="es-PR" dirty="0" smtClean="0"/>
              <a:t>Cada elemento esta atado a un código de gastos (ver lista).</a:t>
            </a:r>
          </a:p>
          <a:p>
            <a:pPr lvl="2" algn="just"/>
            <a:r>
              <a:rPr lang="es-PR" dirty="0" smtClean="0"/>
              <a:t>Cada elemento igualmente tiene atado al mismo los beneficios marginales que le corresponde (aportaciones patronales)</a:t>
            </a:r>
          </a:p>
          <a:p>
            <a:pPr marL="571500" indent="-457200" algn="just">
              <a:buAutoNum type="arabicPeriod" startAt="2"/>
            </a:pPr>
            <a:r>
              <a:rPr lang="es-PR" dirty="0" smtClean="0"/>
              <a:t>La legalidad de la transacción:</a:t>
            </a:r>
          </a:p>
          <a:p>
            <a:pPr lvl="2" algn="just"/>
            <a:r>
              <a:rPr lang="es-PR" dirty="0" smtClean="0"/>
              <a:t>No todos los proyectos permiten cargos de nominas de todo tipo.  Por ejemplo, proyectos federales, no permiten el cargo de diferenciales ni incentivos, y en su mayoría tampoco de compensaciones.</a:t>
            </a:r>
          </a:p>
          <a:p>
            <a:pPr lvl="2" algn="just"/>
            <a:r>
              <a:rPr lang="es-PR" dirty="0" smtClean="0"/>
              <a:t>Los pagos de verano ya </a:t>
            </a:r>
            <a:r>
              <a:rPr lang="es-PR" b="1" dirty="0" smtClean="0"/>
              <a:t>NO</a:t>
            </a:r>
            <a:r>
              <a:rPr lang="es-PR" dirty="0" smtClean="0"/>
              <a:t> son compensaciones adicionales, son </a:t>
            </a:r>
            <a:r>
              <a:rPr lang="es-PR" b="1" dirty="0" smtClean="0"/>
              <a:t>Sueldos de Verano</a:t>
            </a:r>
            <a:r>
              <a:rPr lang="es-PR" dirty="0" smtClean="0"/>
              <a:t>.  Los proyectos federales no permiten el cargo de compensaciones adicionales en verano para los docentes de 9 meses.</a:t>
            </a:r>
          </a:p>
          <a:p>
            <a:pPr lvl="2" algn="just"/>
            <a:r>
              <a:rPr lang="es-PR" dirty="0" smtClean="0"/>
              <a:t>Empleados a tiempo completo de un Recinto no pueden tener contratos de servicios con otras unidades</a:t>
            </a:r>
          </a:p>
          <a:p>
            <a:pPr marL="571500" indent="-457200" algn="just">
              <a:buAutoNum type="arabicPeriod" startAt="3"/>
            </a:pPr>
            <a:r>
              <a:rPr lang="es-PR" dirty="0" smtClean="0"/>
              <a:t>Manera en la que se paga la transacción:</a:t>
            </a:r>
          </a:p>
          <a:p>
            <a:pPr lvl="2" algn="just"/>
            <a:r>
              <a:rPr lang="es-PR" dirty="0" smtClean="0"/>
              <a:t>Los elementos, muchos de ellos,  ya tienen definido de que manera se va a emitir el pago de esa transacción y su concepto.  Por ejemplo:  No es lo mismo una compensación adicional regular (COMP DOC PROY E INV) a una compensación docente de tarea incidental  (COMP DOC INCIDENTAL PROY E INV)</a:t>
            </a:r>
          </a:p>
          <a:p>
            <a:pPr lvl="2" algn="just"/>
            <a:r>
              <a:rPr lang="es-PR" dirty="0" smtClean="0"/>
              <a:t>Estable concepto de pago de salario de un empleado y sus descuentos de beneficios marginales</a:t>
            </a:r>
          </a:p>
          <a:p>
            <a:pPr marL="571500" indent="-457200">
              <a:buAutoNum type="arabicPeriod" startAt="2"/>
            </a:pPr>
            <a:endParaRPr lang="es-PR" dirty="0" smtClean="0"/>
          </a:p>
        </p:txBody>
      </p:sp>
    </p:spTree>
    <p:extLst>
      <p:ext uri="{BB962C8B-B14F-4D97-AF65-F5344CB8AC3E}">
        <p14:creationId xmlns:p14="http://schemas.microsoft.com/office/powerpoint/2010/main" val="137855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715962"/>
          </a:xfrm>
        </p:spPr>
        <p:txBody>
          <a:bodyPr/>
          <a:lstStyle/>
          <a:p>
            <a:r>
              <a:rPr lang="es-PR" sz="3200" b="1" dirty="0" smtClean="0"/>
              <a:t>ALGO NUEVO</a:t>
            </a:r>
            <a:endParaRPr lang="es-PR" sz="3200" b="1" dirty="0"/>
          </a:p>
        </p:txBody>
      </p:sp>
      <p:sp>
        <p:nvSpPr>
          <p:cNvPr id="3" name="Content Placeholder 2"/>
          <p:cNvSpPr>
            <a:spLocks noGrp="1"/>
          </p:cNvSpPr>
          <p:nvPr>
            <p:ph idx="1"/>
          </p:nvPr>
        </p:nvSpPr>
        <p:spPr>
          <a:xfrm>
            <a:off x="457200" y="838200"/>
            <a:ext cx="7620000" cy="5562600"/>
          </a:xfrm>
        </p:spPr>
        <p:txBody>
          <a:bodyPr>
            <a:normAutofit fontScale="92500"/>
          </a:bodyPr>
          <a:lstStyle/>
          <a:p>
            <a:pPr marL="114300" indent="0" algn="just">
              <a:buNone/>
            </a:pPr>
            <a:r>
              <a:rPr lang="es-PR" dirty="0" smtClean="0"/>
              <a:t>1.  Bajo el sistema Oracle HRMS se requiere el registro de dedicaciones de tiempo a proyectos especiales, ya sea institucionales o pareos en genero. </a:t>
            </a:r>
            <a:r>
              <a:rPr lang="es-PR" b="1" dirty="0" smtClean="0"/>
              <a:t>Para esto hay que completar una forma T002 de distribución de salario de 9  o 12 meses como corresponda.</a:t>
            </a:r>
          </a:p>
          <a:p>
            <a:pPr marL="114300" indent="0" algn="just">
              <a:buNone/>
            </a:pPr>
            <a:endParaRPr lang="es-PR" dirty="0"/>
          </a:p>
          <a:p>
            <a:pPr marL="571500" indent="-457200" algn="just">
              <a:buAutoNum type="alphaLcPeriod"/>
            </a:pPr>
            <a:r>
              <a:rPr lang="es-PR" dirty="0" smtClean="0"/>
              <a:t>Cuando es dedicación de tiempo a proyecto especial considerada </a:t>
            </a:r>
            <a:r>
              <a:rPr lang="es-PR" b="1" dirty="0" smtClean="0"/>
              <a:t>“pareo in </a:t>
            </a:r>
            <a:r>
              <a:rPr lang="es-PR" b="1" dirty="0" err="1" smtClean="0"/>
              <a:t>kind</a:t>
            </a:r>
            <a:r>
              <a:rPr lang="es-PR" b="1" dirty="0" smtClean="0"/>
              <a:t>” </a:t>
            </a:r>
            <a:r>
              <a:rPr lang="es-PR" dirty="0" smtClean="0"/>
              <a:t>:  Se completa la forma T002 que corresponda </a:t>
            </a:r>
            <a:r>
              <a:rPr lang="es-PR" u="sng" dirty="0" smtClean="0"/>
              <a:t>junto a la forma 125-A si es un proyecto federal</a:t>
            </a:r>
            <a:r>
              <a:rPr lang="es-PR" dirty="0" smtClean="0"/>
              <a:t>.  La cuenta a utilizarse ya no será la institucional como hasta ahora.  La cuenta seguirá este formato ya que hay que atar la dedicación al proyecto particular:  </a:t>
            </a:r>
            <a:r>
              <a:rPr lang="es-PR" b="1" dirty="0" smtClean="0"/>
              <a:t>20120 para los primeros 5 dígitos.  </a:t>
            </a:r>
            <a:r>
              <a:rPr lang="es-PR" dirty="0" smtClean="0"/>
              <a:t>Los restantes 27 deberán ser los mismos que se utilizan en la cuenta especial creada para el proyecto.  Por ejemplo:</a:t>
            </a:r>
            <a:r>
              <a:rPr lang="es-PR" dirty="0"/>
              <a:t> </a:t>
            </a:r>
            <a:endParaRPr lang="es-PR" dirty="0" smtClean="0"/>
          </a:p>
          <a:p>
            <a:pPr marL="114300" indent="0" algn="ctr">
              <a:buNone/>
            </a:pPr>
            <a:r>
              <a:rPr lang="es-PR" sz="1800" dirty="0" smtClean="0"/>
              <a:t>Cuenta federal:  20236.001.000.5021.210.201399110017.00</a:t>
            </a:r>
          </a:p>
          <a:p>
            <a:pPr marL="114300" indent="0" algn="ctr">
              <a:buNone/>
            </a:pPr>
            <a:r>
              <a:rPr lang="es-PR" sz="1800" dirty="0" smtClean="0"/>
              <a:t>Cuenta Pareo “in </a:t>
            </a:r>
            <a:r>
              <a:rPr lang="es-PR" sz="1800" dirty="0" err="1" smtClean="0"/>
              <a:t>kind</a:t>
            </a:r>
            <a:r>
              <a:rPr lang="es-PR" sz="1800" dirty="0" smtClean="0"/>
              <a:t>” seria: </a:t>
            </a:r>
            <a:r>
              <a:rPr lang="es-PR" sz="1800" i="1" dirty="0" smtClean="0"/>
              <a:t>20120.</a:t>
            </a:r>
            <a:r>
              <a:rPr lang="es-PR" sz="1800" dirty="0"/>
              <a:t> 001.000.5021.210.201399110017.00</a:t>
            </a:r>
          </a:p>
          <a:p>
            <a:pPr marL="114300" indent="0" algn="ctr">
              <a:buNone/>
            </a:pPr>
            <a:r>
              <a:rPr lang="es-PR" sz="2000" b="1" i="1" dirty="0" smtClean="0"/>
              <a:t>La dedicación se registra bajo la sección de “Fondos de Pareo” y se someten a Post </a:t>
            </a:r>
            <a:r>
              <a:rPr lang="es-PR" sz="2000" b="1" i="1" dirty="0" err="1" smtClean="0"/>
              <a:t>Award</a:t>
            </a:r>
            <a:r>
              <a:rPr lang="es-PR" sz="2000" b="1" i="1" dirty="0" smtClean="0"/>
              <a:t> para tramite correspondiente</a:t>
            </a:r>
          </a:p>
        </p:txBody>
      </p:sp>
    </p:spTree>
    <p:extLst>
      <p:ext uri="{BB962C8B-B14F-4D97-AF65-F5344CB8AC3E}">
        <p14:creationId xmlns:p14="http://schemas.microsoft.com/office/powerpoint/2010/main" val="2080676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s-PR" sz="3600" b="1" dirty="0"/>
              <a:t>ALGO NUEVO</a:t>
            </a:r>
            <a:endParaRPr lang="es-PR" sz="3600" dirty="0"/>
          </a:p>
        </p:txBody>
      </p:sp>
      <p:sp>
        <p:nvSpPr>
          <p:cNvPr id="3" name="Content Placeholder 2"/>
          <p:cNvSpPr>
            <a:spLocks noGrp="1"/>
          </p:cNvSpPr>
          <p:nvPr>
            <p:ph idx="1"/>
          </p:nvPr>
        </p:nvSpPr>
        <p:spPr>
          <a:xfrm>
            <a:off x="457200" y="990600"/>
            <a:ext cx="7620000" cy="5410200"/>
          </a:xfrm>
        </p:spPr>
        <p:txBody>
          <a:bodyPr>
            <a:normAutofit lnSpcReduction="10000"/>
          </a:bodyPr>
          <a:lstStyle/>
          <a:p>
            <a:pPr marL="571500" indent="-457200">
              <a:buAutoNum type="alphaLcPeriod" startAt="2"/>
            </a:pPr>
            <a:r>
              <a:rPr lang="es-PR" dirty="0" smtClean="0"/>
              <a:t>Si es dedicación de tiempo a proyectos de </a:t>
            </a:r>
            <a:r>
              <a:rPr lang="es-PR" u="sng" dirty="0" smtClean="0"/>
              <a:t>investigación institucional</a:t>
            </a:r>
            <a:r>
              <a:rPr lang="es-PR" dirty="0" smtClean="0"/>
              <a:t>:</a:t>
            </a:r>
          </a:p>
          <a:p>
            <a:pPr marL="571500" indent="-457200">
              <a:buAutoNum type="alphaLcPeriod" startAt="2"/>
            </a:pPr>
            <a:endParaRPr lang="es-PR" dirty="0"/>
          </a:p>
          <a:p>
            <a:pPr marL="114300" indent="0">
              <a:buNone/>
            </a:pPr>
            <a:r>
              <a:rPr lang="es-PR" dirty="0" smtClean="0"/>
              <a:t>Se sigue utilizando la cuenta institucional default del empleado pero con los siguientes cambios en el área de función para indicar que es investigación:</a:t>
            </a:r>
          </a:p>
          <a:p>
            <a:pPr marL="114300" indent="0" algn="ctr">
              <a:buNone/>
            </a:pPr>
            <a:r>
              <a:rPr lang="es-PR" dirty="0" smtClean="0"/>
              <a:t>20110.dep.000.XXXX.</a:t>
            </a:r>
            <a:r>
              <a:rPr lang="es-PR" b="1" i="1" dirty="0" smtClean="0"/>
              <a:t>220</a:t>
            </a:r>
            <a:r>
              <a:rPr lang="es-PR" dirty="0" smtClean="0"/>
              <a:t>.000000000000.FY</a:t>
            </a:r>
          </a:p>
          <a:p>
            <a:pPr marL="114300" indent="0" algn="just">
              <a:buNone/>
            </a:pPr>
            <a:r>
              <a:rPr lang="es-PR" b="1" i="1" dirty="0" smtClean="0"/>
              <a:t>Esta dedicación se registra bajo la sección de Fondos Institucionales y estas T002 se someten directamente a la Oficina de Presupuesto para tramite correspondiente.</a:t>
            </a:r>
          </a:p>
          <a:p>
            <a:pPr marL="114300" indent="0" algn="just">
              <a:buNone/>
            </a:pPr>
            <a:endParaRPr lang="es-PR" dirty="0" smtClean="0"/>
          </a:p>
          <a:p>
            <a:pPr marL="114300" indent="0" algn="just">
              <a:buNone/>
            </a:pPr>
            <a:r>
              <a:rPr lang="es-PR" dirty="0" smtClean="0"/>
              <a:t>El que se someta esto a Presupuesto para su registro en Oracle HRMS le permite a la institución poder efectivamente contabilizar cuando del presupuesto docente se utiliza en lo académico y cuanto se utiliza para realizar investigación, algo que antes no se podía hacer.</a:t>
            </a:r>
          </a:p>
          <a:p>
            <a:pPr marL="571500" indent="-457200">
              <a:buAutoNum type="alphaLcPeriod" startAt="2"/>
            </a:pPr>
            <a:endParaRPr lang="es-PR" dirty="0" smtClean="0"/>
          </a:p>
          <a:p>
            <a:pPr marL="114300" indent="0">
              <a:buNone/>
            </a:pPr>
            <a:endParaRPr lang="es-PR" dirty="0"/>
          </a:p>
        </p:txBody>
      </p:sp>
    </p:spTree>
    <p:extLst>
      <p:ext uri="{BB962C8B-B14F-4D97-AF65-F5344CB8AC3E}">
        <p14:creationId xmlns:p14="http://schemas.microsoft.com/office/powerpoint/2010/main" val="271659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sz="4000" b="1" dirty="0"/>
              <a:t>ALGO </a:t>
            </a:r>
            <a:r>
              <a:rPr lang="es-PR" sz="4000" b="1" dirty="0" smtClean="0"/>
              <a:t>NUEVO: INFORMES T&amp;E</a:t>
            </a:r>
            <a:endParaRPr lang="es-PR" sz="4000" dirty="0"/>
          </a:p>
        </p:txBody>
      </p:sp>
      <p:sp>
        <p:nvSpPr>
          <p:cNvPr id="3" name="Content Placeholder 2"/>
          <p:cNvSpPr>
            <a:spLocks noGrp="1"/>
          </p:cNvSpPr>
          <p:nvPr>
            <p:ph idx="1"/>
          </p:nvPr>
        </p:nvSpPr>
        <p:spPr/>
        <p:txBody>
          <a:bodyPr>
            <a:normAutofit fontScale="92500"/>
          </a:bodyPr>
          <a:lstStyle/>
          <a:p>
            <a:pPr marL="114300" indent="0">
              <a:buNone/>
            </a:pPr>
            <a:r>
              <a:rPr lang="es-PR" dirty="0" smtClean="0"/>
              <a:t>Los informes de tiempo y esfuerzo bajo Oracle HRMS son electrónicos, a través del portal de UPR.EDU.  El proceso en resumen es el siguiente:</a:t>
            </a:r>
          </a:p>
          <a:p>
            <a:pPr marL="114300" indent="0">
              <a:buNone/>
            </a:pPr>
            <a:endParaRPr lang="es-PR" dirty="0"/>
          </a:p>
          <a:p>
            <a:pPr marL="571500" indent="-457200">
              <a:buAutoNum type="arabicPeriod"/>
            </a:pPr>
            <a:r>
              <a:rPr lang="es-PR" dirty="0" smtClean="0"/>
              <a:t>AC emite:  En este etapa el empleado lo puede ver pero no puede hacer nada (aprobar o rechazar) hasta tanto Post </a:t>
            </a:r>
            <a:r>
              <a:rPr lang="es-PR" dirty="0" err="1" smtClean="0"/>
              <a:t>Award</a:t>
            </a:r>
            <a:r>
              <a:rPr lang="es-PR" dirty="0" smtClean="0"/>
              <a:t> no le de </a:t>
            </a:r>
            <a:r>
              <a:rPr lang="es-PR" dirty="0" err="1" smtClean="0"/>
              <a:t>release</a:t>
            </a:r>
            <a:r>
              <a:rPr lang="es-PR" dirty="0" smtClean="0"/>
              <a:t> al informe.</a:t>
            </a:r>
          </a:p>
          <a:p>
            <a:pPr marL="571500" indent="-457200">
              <a:buAutoNum type="arabicPeriod"/>
            </a:pPr>
            <a:r>
              <a:rPr lang="es-PR" dirty="0" smtClean="0"/>
              <a:t>Post </a:t>
            </a:r>
            <a:r>
              <a:rPr lang="es-PR" dirty="0" err="1" smtClean="0"/>
              <a:t>Award</a:t>
            </a:r>
            <a:r>
              <a:rPr lang="es-PR" dirty="0" smtClean="0"/>
              <a:t> revisa el informe y si entiende esta correcto da </a:t>
            </a:r>
            <a:r>
              <a:rPr lang="es-PR" dirty="0" err="1" smtClean="0"/>
              <a:t>release</a:t>
            </a:r>
            <a:r>
              <a:rPr lang="es-PR" dirty="0" smtClean="0"/>
              <a:t> para que el empleado ahora lo pueda aprobar electrónicamente.</a:t>
            </a:r>
          </a:p>
          <a:p>
            <a:pPr marL="571500" indent="-457200">
              <a:buAutoNum type="arabicPeriod"/>
            </a:pPr>
            <a:r>
              <a:rPr lang="es-PR" dirty="0" smtClean="0"/>
              <a:t>El empleado recibe un correo electrónico indicando que ya puede acceder el mismo para revisión.  El empleado puede aprobar o rechazar el informe.  Si lo rechaza deberá indicar las razones para rechazarlo.  </a:t>
            </a:r>
          </a:p>
          <a:p>
            <a:pPr marL="571500" indent="-457200">
              <a:buAutoNum type="arabicPeriod"/>
            </a:pPr>
            <a:r>
              <a:rPr lang="es-PR" dirty="0" smtClean="0"/>
              <a:t>Si el informe es rechazado, el mismo vuelve a Post </a:t>
            </a:r>
            <a:r>
              <a:rPr lang="es-PR" dirty="0" err="1" smtClean="0"/>
              <a:t>Award</a:t>
            </a:r>
            <a:r>
              <a:rPr lang="es-PR" dirty="0" smtClean="0"/>
              <a:t> para revisión y tramite correspondiente.</a:t>
            </a:r>
          </a:p>
          <a:p>
            <a:pPr marL="571500" indent="-457200">
              <a:buAutoNum type="arabicPeriod"/>
            </a:pPr>
            <a:endParaRPr lang="es-PR" dirty="0"/>
          </a:p>
          <a:p>
            <a:pPr marL="571500" indent="-457200">
              <a:buAutoNum type="arabicPeriod"/>
            </a:pPr>
            <a:endParaRPr lang="es-PR" dirty="0"/>
          </a:p>
        </p:txBody>
      </p:sp>
    </p:spTree>
    <p:extLst>
      <p:ext uri="{BB962C8B-B14F-4D97-AF65-F5344CB8AC3E}">
        <p14:creationId xmlns:p14="http://schemas.microsoft.com/office/powerpoint/2010/main" val="4254417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173</TotalTime>
  <Words>1434</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NUEVAS FORMAS T-002:  COMO COMPLETAR LO QUE  AFECTA LA CONTABILIDAD DE LA TRANSACCION</vt:lpstr>
      <vt:lpstr>LOS FORMULARIOS: VARIAS VERSIONES</vt:lpstr>
      <vt:lpstr>LOS FORMULARIOS</vt:lpstr>
      <vt:lpstr>IMPORTANCIA DE LA ORGANIZACIÓN-ENCASILLADO #16</vt:lpstr>
      <vt:lpstr>IMPORTANCIA DE LA ORGANIZACIÓN-ENCASILLADO #16</vt:lpstr>
      <vt:lpstr>ELEMENTO DE PAGO (#22)</vt:lpstr>
      <vt:lpstr>ALGO NUEVO</vt:lpstr>
      <vt:lpstr>ALGO NUEVO</vt:lpstr>
      <vt:lpstr>ALGO NUEVO: INFORMES T&amp;E</vt:lpstr>
      <vt:lpstr>ALGO NUEVO: INFORMES T&amp;E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TALLER NUEVAS FORMAS T-002</dc:title>
  <dc:creator>Ana Feliciano</dc:creator>
  <cp:lastModifiedBy>Ana Feliciano</cp:lastModifiedBy>
  <cp:revision>17</cp:revision>
  <dcterms:created xsi:type="dcterms:W3CDTF">2017-03-21T12:00:28Z</dcterms:created>
  <dcterms:modified xsi:type="dcterms:W3CDTF">2017-03-21T14:54:11Z</dcterms:modified>
</cp:coreProperties>
</file>