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60" r:id="rId7"/>
    <p:sldId id="263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49B8FF-561D-46D6-8611-7569CAC615DF}" v="16" dt="2024-12-12T13:21:54.52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11" autoAdjust="0"/>
    <p:restoredTop sz="94660"/>
  </p:normalViewPr>
  <p:slideViewPr>
    <p:cSldViewPr snapToGrid="0">
      <p:cViewPr varScale="1">
        <p:scale>
          <a:sx n="64" d="100"/>
          <a:sy n="64" d="100"/>
        </p:scale>
        <p:origin x="59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5/10/relationships/revisionInfo" Target="revisionInfo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sistemaupr-my.sharepoint.com/personal/ana_feliciano1_upr_edu/Documents/FONDOS%20EXTERNOS/ESTADISTICAS%20FONDOS%20EXTERNOS/7-8-24%20ESTADISTICAS%20FONDOS%20EXTERNOS%202023-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sistemaupr-my.sharepoint.com/personal/ana_feliciano1_upr_edu/Documents/FONDOS%20EXTERNOS/ESTADISTICAS%20FONDOS%20EXTERNOS/7-8-24%20ESTADISTICAS%20FONDOS%20EXTERNOS%202023-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sistemaupr-my.sharepoint.com/personal/ana_feliciano1_upr_edu/Documents/FONDOS%20EXTERNOS/ESTADISTICAS%20FONDOS%20EXTERNOS/7-8-24%20ESTADISTICAS%20FONDOS%20EXTERNOS%202023-24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sistemaupr-my.sharepoint.com/personal/ana_feliciano1_upr_edu/Documents/FONDOS%20EXTERNOS/ESTADISTICAS%20FONDOS%20EXTERNOS/7-8-24%20ESTADISTICAS%20FONDOS%20EXTERNOS%202023-24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Proposals</a:t>
            </a:r>
            <a:r>
              <a:rPr lang="en-US" baseline="0"/>
              <a:t> Submitted vs Approved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'[7-8-24 ESTADISTICAS FONDOS EXTERNOS 2023-24.xlsx]PRE AWARD'!$A$2</c:f>
              <c:strCache>
                <c:ptCount val="1"/>
                <c:pt idx="0">
                  <c:v>Submitted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dLbl>
              <c:idx val="0"/>
              <c:layout>
                <c:manualLayout>
                  <c:x val="0"/>
                  <c:y val="0.111111111111111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996-4123-9698-F1B5C79F989D}"/>
                </c:ext>
              </c:extLst>
            </c:dLbl>
            <c:dLbl>
              <c:idx val="1"/>
              <c:layout>
                <c:manualLayout>
                  <c:x val="0"/>
                  <c:y val="9.25925925925925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996-4123-9698-F1B5C79F989D}"/>
                </c:ext>
              </c:extLst>
            </c:dLbl>
            <c:dLbl>
              <c:idx val="2"/>
              <c:layout>
                <c:manualLayout>
                  <c:x val="2.777777777777676E-3"/>
                  <c:y val="0.115740740740740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996-4123-9698-F1B5C79F989D}"/>
                </c:ext>
              </c:extLst>
            </c:dLbl>
            <c:dLbl>
              <c:idx val="3"/>
              <c:layout>
                <c:manualLayout>
                  <c:x val="1.050157327655666E-16"/>
                  <c:y val="0.1069933584266518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996-4123-9698-F1B5C79F989D}"/>
                </c:ext>
              </c:extLst>
            </c:dLbl>
            <c:dLbl>
              <c:idx val="4"/>
              <c:layout>
                <c:manualLayout>
                  <c:x val="2.8169014084507044E-3"/>
                  <c:y val="0.1006097802500912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996-4123-9698-F1B5C79F989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'[7-8-24 ESTADISTICAS FONDOS EXTERNOS 2023-24.xlsx]PRE AWARD'!$B$1:$F$1</c:f>
              <c:strCache>
                <c:ptCount val="5"/>
                <c:pt idx="0">
                  <c:v>FY20</c:v>
                </c:pt>
                <c:pt idx="1">
                  <c:v>FY21</c:v>
                </c:pt>
                <c:pt idx="2">
                  <c:v>FY22</c:v>
                </c:pt>
                <c:pt idx="3">
                  <c:v>FY23</c:v>
                </c:pt>
                <c:pt idx="4">
                  <c:v>FY24**</c:v>
                </c:pt>
              </c:strCache>
            </c:strRef>
          </c:cat>
          <c:val>
            <c:numRef>
              <c:f>'[7-8-24 ESTADISTICAS FONDOS EXTERNOS 2023-24.xlsx]PRE AWARD'!$B$2:$F$2</c:f>
              <c:numCache>
                <c:formatCode>General</c:formatCode>
                <c:ptCount val="5"/>
                <c:pt idx="0">
                  <c:v>132</c:v>
                </c:pt>
                <c:pt idx="1">
                  <c:v>108</c:v>
                </c:pt>
                <c:pt idx="2">
                  <c:v>114</c:v>
                </c:pt>
                <c:pt idx="3">
                  <c:v>113</c:v>
                </c:pt>
                <c:pt idx="4">
                  <c:v>138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996-4123-9698-F1B5C79F989D}"/>
            </c:ext>
          </c:extLst>
        </c:ser>
        <c:ser>
          <c:idx val="1"/>
          <c:order val="1"/>
          <c:tx>
            <c:strRef>
              <c:f>'[7-8-24 ESTADISTICAS FONDOS EXTERNOS 2023-24.xlsx]PRE AWARD'!$A$3</c:f>
              <c:strCache>
                <c:ptCount val="1"/>
                <c:pt idx="0">
                  <c:v>Approved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dLbl>
              <c:idx val="0"/>
              <c:layout>
                <c:manualLayout>
                  <c:x val="-2.7777777777777779E-3"/>
                  <c:y val="0.1203703703703703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996-4123-9698-F1B5C79F989D}"/>
                </c:ext>
              </c:extLst>
            </c:dLbl>
            <c:dLbl>
              <c:idx val="1"/>
              <c:layout>
                <c:manualLayout>
                  <c:x val="-2.7777777777778798E-3"/>
                  <c:y val="0.1157407407407407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996-4123-9698-F1B5C79F989D}"/>
                </c:ext>
              </c:extLst>
            </c:dLbl>
            <c:dLbl>
              <c:idx val="2"/>
              <c:layout>
                <c:manualLayout>
                  <c:x val="0"/>
                  <c:y val="0.106481481481481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996-4123-9698-F1B5C79F989D}"/>
                </c:ext>
              </c:extLst>
            </c:dLbl>
            <c:dLbl>
              <c:idx val="3"/>
              <c:layout>
                <c:manualLayout>
                  <c:x val="-2.8640985249893647E-3"/>
                  <c:y val="7.44301623837578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996-4123-9698-F1B5C79F989D}"/>
                </c:ext>
              </c:extLst>
            </c:dLbl>
            <c:dLbl>
              <c:idx val="4"/>
              <c:layout>
                <c:manualLayout>
                  <c:x val="2.3255813953488372E-3"/>
                  <c:y val="0.1143292957387400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996-4123-9698-F1B5C79F989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'[7-8-24 ESTADISTICAS FONDOS EXTERNOS 2023-24.xlsx]PRE AWARD'!$B$1:$F$1</c:f>
              <c:strCache>
                <c:ptCount val="5"/>
                <c:pt idx="0">
                  <c:v>FY20</c:v>
                </c:pt>
                <c:pt idx="1">
                  <c:v>FY21</c:v>
                </c:pt>
                <c:pt idx="2">
                  <c:v>FY22</c:v>
                </c:pt>
                <c:pt idx="3">
                  <c:v>FY23</c:v>
                </c:pt>
                <c:pt idx="4">
                  <c:v>FY24**</c:v>
                </c:pt>
              </c:strCache>
            </c:strRef>
          </c:cat>
          <c:val>
            <c:numRef>
              <c:f>'[7-8-24 ESTADISTICAS FONDOS EXTERNOS 2023-24.xlsx]PRE AWARD'!$B$3:$F$3</c:f>
              <c:numCache>
                <c:formatCode>General</c:formatCode>
                <c:ptCount val="5"/>
                <c:pt idx="0">
                  <c:v>57</c:v>
                </c:pt>
                <c:pt idx="1">
                  <c:v>53</c:v>
                </c:pt>
                <c:pt idx="2">
                  <c:v>54</c:v>
                </c:pt>
                <c:pt idx="3">
                  <c:v>54</c:v>
                </c:pt>
                <c:pt idx="4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2996-4123-9698-F1B5C79F98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95604767"/>
        <c:axId val="895603935"/>
        <c:axId val="0"/>
      </c:bar3DChart>
      <c:catAx>
        <c:axId val="89560476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5603935"/>
        <c:crosses val="autoZero"/>
        <c:auto val="1"/>
        <c:lblAlgn val="ctr"/>
        <c:lblOffset val="100"/>
        <c:noMultiLvlLbl val="0"/>
      </c:catAx>
      <c:valAx>
        <c:axId val="89560393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560476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FUNDS</a:t>
            </a:r>
            <a:r>
              <a:rPr lang="en-US" baseline="0"/>
              <a:t> AWARDED BY FISCAL YEAR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'[7-8-24 ESTADISTICAS FONDOS EXTERNOS 2023-24.xlsx]POST AWARD'!$A$29</c:f>
              <c:strCache>
                <c:ptCount val="1"/>
                <c:pt idx="0">
                  <c:v>TOTAL AWARD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p3d/>
          </c:spPr>
          <c:invertIfNegative val="0"/>
          <c:dPt>
            <c:idx val="3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B27A-4BFB-AA9F-0ECCFD50D792}"/>
              </c:ext>
            </c:extLst>
          </c:dPt>
          <c:dPt>
            <c:idx val="4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B27A-4BFB-AA9F-0ECCFD50D792}"/>
              </c:ext>
            </c:extLst>
          </c:dPt>
          <c:cat>
            <c:strRef>
              <c:f>'[7-8-24 ESTADISTICAS FONDOS EXTERNOS 2023-24.xlsx]POST AWARD'!$B$28:$I$28</c:f>
              <c:strCache>
                <c:ptCount val="8"/>
                <c:pt idx="0">
                  <c:v>FY2017</c:v>
                </c:pt>
                <c:pt idx="1">
                  <c:v>FY2018</c:v>
                </c:pt>
                <c:pt idx="2">
                  <c:v>FY2019</c:v>
                </c:pt>
                <c:pt idx="3">
                  <c:v>FY2020*</c:v>
                </c:pt>
                <c:pt idx="4">
                  <c:v>FY 2021*</c:v>
                </c:pt>
                <c:pt idx="5">
                  <c:v>FY 2022</c:v>
                </c:pt>
                <c:pt idx="6">
                  <c:v>FY 2023</c:v>
                </c:pt>
                <c:pt idx="7">
                  <c:v>FY 2024</c:v>
                </c:pt>
              </c:strCache>
            </c:strRef>
          </c:cat>
          <c:val>
            <c:numRef>
              <c:f>'[7-8-24 ESTADISTICAS FONDOS EXTERNOS 2023-24.xlsx]POST AWARD'!$B$29:$I$29</c:f>
              <c:numCache>
                <c:formatCode>_("$"* #,##0.00_);_("$"* \(#,##0.00\);_("$"* "-"??_);_(@_)</c:formatCode>
                <c:ptCount val="8"/>
                <c:pt idx="0">
                  <c:v>11621042</c:v>
                </c:pt>
                <c:pt idx="1">
                  <c:v>23598613</c:v>
                </c:pt>
                <c:pt idx="2">
                  <c:v>26608937</c:v>
                </c:pt>
                <c:pt idx="3">
                  <c:v>46594950</c:v>
                </c:pt>
                <c:pt idx="4">
                  <c:v>101340423</c:v>
                </c:pt>
                <c:pt idx="5">
                  <c:v>19745320</c:v>
                </c:pt>
                <c:pt idx="6">
                  <c:v>30067292.149999999</c:v>
                </c:pt>
                <c:pt idx="7">
                  <c:v>30771151.170000002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27A-4BFB-AA9F-0ECCFD50D7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87207600"/>
        <c:axId val="687205304"/>
        <c:axId val="0"/>
      </c:bar3DChart>
      <c:catAx>
        <c:axId val="687207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7205304"/>
        <c:crosses val="autoZero"/>
        <c:auto val="1"/>
        <c:lblAlgn val="ctr"/>
        <c:lblOffset val="100"/>
        <c:noMultiLvlLbl val="0"/>
      </c:catAx>
      <c:valAx>
        <c:axId val="6872053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$&quot;* #,##0.00_);_(&quot;$&quot;* \(#,##0.0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72076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Grants</a:t>
            </a:r>
            <a:r>
              <a:rPr lang="en-US" baseline="0"/>
              <a:t> Awarded by Type of Function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percentStacked"/>
        <c:varyColors val="0"/>
        <c:ser>
          <c:idx val="0"/>
          <c:order val="0"/>
          <c:tx>
            <c:strRef>
              <c:f>'[7-8-24 ESTADISTICAS FONDOS EXTERNOS 2023-24.xlsx]POST AWARD'!$A$31</c:f>
              <c:strCache>
                <c:ptCount val="1"/>
                <c:pt idx="0">
                  <c:v>TOTAL HEERF FUNDS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'[7-8-24 ESTADISTICAS FONDOS EXTERNOS 2023-24.xlsx]POST AWARD'!$B$30:$I$30</c:f>
              <c:strCache>
                <c:ptCount val="8"/>
                <c:pt idx="0">
                  <c:v>FY2017</c:v>
                </c:pt>
                <c:pt idx="1">
                  <c:v>FY2018</c:v>
                </c:pt>
                <c:pt idx="2">
                  <c:v>FY2019</c:v>
                </c:pt>
                <c:pt idx="3">
                  <c:v>FY2020*</c:v>
                </c:pt>
                <c:pt idx="4">
                  <c:v>FY 2021*</c:v>
                </c:pt>
                <c:pt idx="5">
                  <c:v>FY 2022</c:v>
                </c:pt>
                <c:pt idx="6">
                  <c:v>FY 2023</c:v>
                </c:pt>
                <c:pt idx="7">
                  <c:v>FY 2024</c:v>
                </c:pt>
              </c:strCache>
            </c:strRef>
          </c:cat>
          <c:val>
            <c:numRef>
              <c:f>'[7-8-24 ESTADISTICAS FONDOS EXTERNOS 2023-24.xlsx]POST AWARD'!$B$31:$I$31</c:f>
              <c:numCache>
                <c:formatCode>_("$"* #,##0.00_);_("$"* \(#,##0.00\);_("$"* "-"??_);_(@_)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16873620</c:v>
                </c:pt>
                <c:pt idx="4">
                  <c:v>82685514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2EF-415E-98FD-99625C642AE7}"/>
            </c:ext>
          </c:extLst>
        </c:ser>
        <c:ser>
          <c:idx val="1"/>
          <c:order val="1"/>
          <c:tx>
            <c:strRef>
              <c:f>'[7-8-24 ESTADISTICAS FONDOS EXTERNOS 2023-24.xlsx]POST AWARD'!$A$32</c:f>
              <c:strCache>
                <c:ptCount val="1"/>
                <c:pt idx="0">
                  <c:v>TOTAL R&amp;D FUNDS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'[7-8-24 ESTADISTICAS FONDOS EXTERNOS 2023-24.xlsx]POST AWARD'!$B$30:$I$30</c:f>
              <c:strCache>
                <c:ptCount val="8"/>
                <c:pt idx="0">
                  <c:v>FY2017</c:v>
                </c:pt>
                <c:pt idx="1">
                  <c:v>FY2018</c:v>
                </c:pt>
                <c:pt idx="2">
                  <c:v>FY2019</c:v>
                </c:pt>
                <c:pt idx="3">
                  <c:v>FY2020*</c:v>
                </c:pt>
                <c:pt idx="4">
                  <c:v>FY 2021*</c:v>
                </c:pt>
                <c:pt idx="5">
                  <c:v>FY 2022</c:v>
                </c:pt>
                <c:pt idx="6">
                  <c:v>FY 2023</c:v>
                </c:pt>
                <c:pt idx="7">
                  <c:v>FY 2024</c:v>
                </c:pt>
              </c:strCache>
            </c:strRef>
          </c:cat>
          <c:val>
            <c:numRef>
              <c:f>'[7-8-24 ESTADISTICAS FONDOS EXTERNOS 2023-24.xlsx]POST AWARD'!$B$32:$I$32</c:f>
              <c:numCache>
                <c:formatCode>_("$"* #,##0.00_);_("$"* \(#,##0.00\);_("$"* "-"??_);_(@_)</c:formatCode>
                <c:ptCount val="8"/>
                <c:pt idx="0">
                  <c:v>6024111</c:v>
                </c:pt>
                <c:pt idx="1">
                  <c:v>20080032</c:v>
                </c:pt>
                <c:pt idx="2">
                  <c:v>15486838</c:v>
                </c:pt>
                <c:pt idx="3">
                  <c:v>20451116</c:v>
                </c:pt>
                <c:pt idx="4">
                  <c:v>14738070</c:v>
                </c:pt>
                <c:pt idx="5">
                  <c:v>8279319</c:v>
                </c:pt>
                <c:pt idx="6">
                  <c:v>17930740.390000001</c:v>
                </c:pt>
                <c:pt idx="7">
                  <c:v>10516297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2EF-415E-98FD-99625C642AE7}"/>
            </c:ext>
          </c:extLst>
        </c:ser>
        <c:ser>
          <c:idx val="2"/>
          <c:order val="2"/>
          <c:tx>
            <c:strRef>
              <c:f>'[7-8-24 ESTADISTICAS FONDOS EXTERNOS 2023-24.xlsx]POST AWARD'!$A$33</c:f>
              <c:strCache>
                <c:ptCount val="1"/>
                <c:pt idx="0">
                  <c:v>TOTAL CONSTRUCTION GRANTS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'[7-8-24 ESTADISTICAS FONDOS EXTERNOS 2023-24.xlsx]POST AWARD'!$B$30:$I$30</c:f>
              <c:strCache>
                <c:ptCount val="8"/>
                <c:pt idx="0">
                  <c:v>FY2017</c:v>
                </c:pt>
                <c:pt idx="1">
                  <c:v>FY2018</c:v>
                </c:pt>
                <c:pt idx="2">
                  <c:v>FY2019</c:v>
                </c:pt>
                <c:pt idx="3">
                  <c:v>FY2020*</c:v>
                </c:pt>
                <c:pt idx="4">
                  <c:v>FY 2021*</c:v>
                </c:pt>
                <c:pt idx="5">
                  <c:v>FY 2022</c:v>
                </c:pt>
                <c:pt idx="6">
                  <c:v>FY 2023</c:v>
                </c:pt>
                <c:pt idx="7">
                  <c:v>FY 2024</c:v>
                </c:pt>
              </c:strCache>
            </c:strRef>
          </c:cat>
          <c:val>
            <c:numRef>
              <c:f>'[7-8-24 ESTADISTICAS FONDOS EXTERNOS 2023-24.xlsx]POST AWARD'!$B$33:$I$33</c:f>
              <c:numCache>
                <c:formatCode>_("$"* #,##0.00_);_("$"* \(#,##0.00\);_("$"* "-"??_);_(@_)</c:formatCode>
                <c:ptCount val="8"/>
                <c:pt idx="0">
                  <c:v>0</c:v>
                </c:pt>
                <c:pt idx="1">
                  <c:v>0</c:v>
                </c:pt>
                <c:pt idx="2">
                  <c:v>8773145</c:v>
                </c:pt>
                <c:pt idx="3">
                  <c:v>5586679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2EF-415E-98FD-99625C642AE7}"/>
            </c:ext>
          </c:extLst>
        </c:ser>
        <c:ser>
          <c:idx val="3"/>
          <c:order val="3"/>
          <c:tx>
            <c:strRef>
              <c:f>'[7-8-24 ESTADISTICAS FONDOS EXTERNOS 2023-24.xlsx]POST AWARD'!$A$34</c:f>
              <c:strCache>
                <c:ptCount val="1"/>
                <c:pt idx="0">
                  <c:v>TOTAL OTHER GRANTS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'[7-8-24 ESTADISTICAS FONDOS EXTERNOS 2023-24.xlsx]POST AWARD'!$B$30:$I$30</c:f>
              <c:strCache>
                <c:ptCount val="8"/>
                <c:pt idx="0">
                  <c:v>FY2017</c:v>
                </c:pt>
                <c:pt idx="1">
                  <c:v>FY2018</c:v>
                </c:pt>
                <c:pt idx="2">
                  <c:v>FY2019</c:v>
                </c:pt>
                <c:pt idx="3">
                  <c:v>FY2020*</c:v>
                </c:pt>
                <c:pt idx="4">
                  <c:v>FY 2021*</c:v>
                </c:pt>
                <c:pt idx="5">
                  <c:v>FY 2022</c:v>
                </c:pt>
                <c:pt idx="6">
                  <c:v>FY 2023</c:v>
                </c:pt>
                <c:pt idx="7">
                  <c:v>FY 2024</c:v>
                </c:pt>
              </c:strCache>
            </c:strRef>
          </c:cat>
          <c:val>
            <c:numRef>
              <c:f>'[7-8-24 ESTADISTICAS FONDOS EXTERNOS 2023-24.xlsx]POST AWARD'!$B$34:$I$34</c:f>
              <c:numCache>
                <c:formatCode>_("$"* #,##0.00_);_("$"* \(#,##0.00\);_("$"* "-"??_);_(@_)</c:formatCode>
                <c:ptCount val="8"/>
                <c:pt idx="0">
                  <c:v>5596931</c:v>
                </c:pt>
                <c:pt idx="1">
                  <c:v>3518581</c:v>
                </c:pt>
                <c:pt idx="2">
                  <c:v>2348954</c:v>
                </c:pt>
                <c:pt idx="3">
                  <c:v>3683535</c:v>
                </c:pt>
                <c:pt idx="4">
                  <c:v>3916839</c:v>
                </c:pt>
                <c:pt idx="5">
                  <c:v>11466001</c:v>
                </c:pt>
                <c:pt idx="6">
                  <c:v>12136551.759999998</c:v>
                </c:pt>
                <c:pt idx="7">
                  <c:v>20254854.170000002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2EF-415E-98FD-99625C642A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42935744"/>
        <c:axId val="342931480"/>
        <c:axId val="0"/>
      </c:bar3DChart>
      <c:catAx>
        <c:axId val="342935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2931480"/>
        <c:crosses val="autoZero"/>
        <c:auto val="1"/>
        <c:lblAlgn val="ctr"/>
        <c:lblOffset val="100"/>
        <c:noMultiLvlLbl val="0"/>
      </c:catAx>
      <c:valAx>
        <c:axId val="3429314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29357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 COSTOS INDIRECTOS</a:t>
            </a:r>
            <a:r>
              <a:rPr lang="en-US" baseline="0"/>
              <a:t> RECOBRADOS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'[7-8-24 ESTADISTICAS FONDOS EXTERNOS 2023-24.xlsx]costos indirectos'!$B$3</c:f>
              <c:strCache>
                <c:ptCount val="1"/>
                <c:pt idx="0">
                  <c:v> Costos Indirectos Recobrados </c:v>
                </c:pt>
              </c:strCache>
            </c:strRef>
          </c:tx>
          <c:spPr>
            <a:solidFill>
              <a:srgbClr val="A50021"/>
            </a:solidFill>
            <a:ln>
              <a:noFill/>
            </a:ln>
            <a:effectLst/>
            <a:sp3d/>
          </c:spPr>
          <c:invertIfNegative val="0"/>
          <c:cat>
            <c:strRef>
              <c:f>'[7-8-24 ESTADISTICAS FONDOS EXTERNOS 2023-24.xlsx]costos indirectos'!$A$4:$A$10</c:f>
              <c:strCache>
                <c:ptCount val="7"/>
                <c:pt idx="0">
                  <c:v>2017-18</c:v>
                </c:pt>
                <c:pt idx="1">
                  <c:v>2018-19</c:v>
                </c:pt>
                <c:pt idx="2">
                  <c:v>2019-20</c:v>
                </c:pt>
                <c:pt idx="3">
                  <c:v>2020-21</c:v>
                </c:pt>
                <c:pt idx="4">
                  <c:v>2021-22</c:v>
                </c:pt>
                <c:pt idx="5">
                  <c:v>2022-23</c:v>
                </c:pt>
                <c:pt idx="6">
                  <c:v>2023-24</c:v>
                </c:pt>
              </c:strCache>
            </c:strRef>
          </c:cat>
          <c:val>
            <c:numRef>
              <c:f>'[7-8-24 ESTADISTICAS FONDOS EXTERNOS 2023-24.xlsx]costos indirectos'!$B$4:$B$10</c:f>
              <c:numCache>
                <c:formatCode>_("$"* #,##0.00_);_("$"* \(#,##0.00\);_("$"* "-"??_);_(@_)</c:formatCode>
                <c:ptCount val="7"/>
                <c:pt idx="0">
                  <c:v>1528875</c:v>
                </c:pt>
                <c:pt idx="1">
                  <c:v>1877159</c:v>
                </c:pt>
                <c:pt idx="2">
                  <c:v>1992976</c:v>
                </c:pt>
                <c:pt idx="3">
                  <c:v>2049665</c:v>
                </c:pt>
                <c:pt idx="4">
                  <c:v>2299893</c:v>
                </c:pt>
                <c:pt idx="5">
                  <c:v>2627007</c:v>
                </c:pt>
                <c:pt idx="6">
                  <c:v>2746171.57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101-4F72-969B-F9EACE2404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88251119"/>
        <c:axId val="1188245839"/>
        <c:axId val="0"/>
      </c:bar3DChart>
      <c:catAx>
        <c:axId val="11882511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88245839"/>
        <c:crosses val="autoZero"/>
        <c:auto val="1"/>
        <c:lblAlgn val="ctr"/>
        <c:lblOffset val="100"/>
        <c:noMultiLvlLbl val="0"/>
      </c:catAx>
      <c:valAx>
        <c:axId val="11882458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$&quot;* #,##0.00_);_(&quot;$&quot;* \(#,##0.0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8825111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63C60D-4EEC-CC74-180C-F5EC9EB655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CDAF35-6947-520E-C6C0-1E9EDE3605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AD0351-B2BA-ACF4-71D2-4EB592251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40384-6B0B-4CC4-A5FC-23499C399EB1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57A464-C4BA-16AE-284E-04244EF7F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A74778-44B6-1E12-8891-B6A031B5F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3BEF6-79B0-479C-BB04-3C70D3863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8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8AC1AB-406D-9796-1916-3964396E6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2D2A55-4DCD-8978-59B2-F2D333090B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4ABB75-7D77-4B23-C0BB-7F664AF29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40384-6B0B-4CC4-A5FC-23499C399EB1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9753A7-9663-AD21-E4B4-3C6E4D5AC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A511B-5FAB-0149-64E6-8719EAB9B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3BEF6-79B0-479C-BB04-3C70D3863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231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5E57F0-03E0-9F06-D7F0-1DB19A4DD4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F85315-B90F-4326-28A3-B5EDB2850D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7FD56E-478F-3DA1-4D84-6F94DF532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40384-6B0B-4CC4-A5FC-23499C399EB1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04C871-550D-72B8-7D79-848D7BFE4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1DEAA9-D66F-1309-8EBD-C7837C35A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3BEF6-79B0-479C-BB04-3C70D3863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113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884F9-7B02-AAD6-7370-8F2C88BB0E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825305-8E37-9E1C-E3C1-70A8B703C9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2A5BB4-B19C-BBFA-E56D-809C13D5C3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40384-6B0B-4CC4-A5FC-23499C399EB1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E821B3-B8CE-F740-F412-517C7230F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59BF58-5E8E-067F-F5F6-AD6D5F55A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3BEF6-79B0-479C-BB04-3C70D3863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177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F4AD10-2EAA-1289-4388-795B4DA7E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A5791B-584F-9AA5-9ACC-E09640A59C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89C1D5-96F6-A63B-1739-4C82F677B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40384-6B0B-4CC4-A5FC-23499C399EB1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EF11E7-ECCA-7BB0-0A48-5AD12131C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114C6F-3681-4506-479D-26953CA32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3BEF6-79B0-479C-BB04-3C70D3863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635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3DCC9-4CBE-FD03-C657-3CDFA72C7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323A43-BD93-EB7A-8B01-677695728B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55B245-8455-E7BC-F289-34BCDB46D2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63D189-E0EE-3EFD-4585-49609F0B4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40384-6B0B-4CC4-A5FC-23499C399EB1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4F51A9-26AA-0F86-3437-C84F10C44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91D01C-63F6-F74B-28BD-EF07264A5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3BEF6-79B0-479C-BB04-3C70D3863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471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F40BB3-5535-BA58-47E9-A4F071A422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B09AA6-C1B8-B0C1-85DC-82AD3AB2D2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52B50D-652C-E9CD-4AD7-60A0479AEB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503124D-F16C-3A36-DD03-A329E40E4E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2CDDF0-14BC-2090-BA6B-43EEE0569C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5E1E76A-F702-7314-18C7-57E89363D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40384-6B0B-4CC4-A5FC-23499C399EB1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0A69A96-FD59-DC0B-B498-41DF90B24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4C1B36-0C8F-797E-B320-0A973FFEE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3BEF6-79B0-479C-BB04-3C70D3863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327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281C9B-23E1-54DE-4057-D2DC806A1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F2E629-6B44-FA31-559F-6264913B0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40384-6B0B-4CC4-A5FC-23499C399EB1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12CF05-0194-10C5-A12A-52EAFE04F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91F292-C3D8-C094-83B7-43091EFB1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3BEF6-79B0-479C-BB04-3C70D3863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606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F64C45E-1BDB-D211-316D-59972AECAD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40384-6B0B-4CC4-A5FC-23499C399EB1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47FA812-92BA-F7C3-2ADC-DC6F3C9D9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C3A894-EE75-28FB-0F9C-48654851D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3BEF6-79B0-479C-BB04-3C70D3863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893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7D7B5-2DD9-720F-F52E-E8DFE2EFD8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59A6DA-3331-641D-85F7-1B5003E1E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9282EA-4B08-BBC8-88DC-5D81EAFADA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69026A-6C5A-41F3-4221-2C47EF1C25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40384-6B0B-4CC4-A5FC-23499C399EB1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FE11E7-1058-115F-7503-317CC4403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5DE297-6D3C-4661-845D-910090BE2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3BEF6-79B0-479C-BB04-3C70D3863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48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F9DF97-C80B-B360-4463-65E3D022F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508C549-FB97-C26A-B222-16F337C3FA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B4B715-D705-294E-EB8A-83DC187658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7318D4-17D3-BF09-E0A0-D1AEA8AB0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40384-6B0B-4CC4-A5FC-23499C399EB1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7A78BA-4BD0-8F86-87A1-0C28B1A4B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E178DB-9B2E-F99B-974E-B0B964945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3BEF6-79B0-479C-BB04-3C70D3863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214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7CCE67-F4BB-0516-5036-16E110BEC0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EC4C37-4914-C9E2-BC7B-0766C98C5B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6E7FA9-3B84-EAE7-A391-DBD80CA410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640384-6B0B-4CC4-A5FC-23499C399EB1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9A941F-D72D-9B9E-669A-597E93F355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CC4BDF-B6EC-D888-8B64-3BE49297F3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A3BEF6-79B0-479C-BB04-3C70D3863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742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1">
            <a:extLst>
              <a:ext uri="{FF2B5EF4-FFF2-40B4-BE49-F238E27FC236}">
                <a16:creationId xmlns:a16="http://schemas.microsoft.com/office/drawing/2014/main" id="{16F9E488-0718-4E1E-9D12-26779F6062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3">
            <a:extLst>
              <a:ext uri="{FF2B5EF4-FFF2-40B4-BE49-F238E27FC236}">
                <a16:creationId xmlns:a16="http://schemas.microsoft.com/office/drawing/2014/main" id="{CE708407-D01D-4E57-8998-FF799DBC37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94548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7F963B07-5C9E-478C-A53E-B6F5B4A789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67290" y="681628"/>
            <a:ext cx="1128382" cy="847206"/>
            <a:chOff x="668003" y="1684057"/>
            <a:chExt cx="1128382" cy="847206"/>
          </a:xfrm>
        </p:grpSpPr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A152F29E-C625-4313-96BF-5675B357C0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8003" y="1935883"/>
              <a:ext cx="675351" cy="595380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id="{C2A5CB78-6497-4151-83B6-568BD27EC5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45893" y="1684057"/>
              <a:ext cx="550492" cy="485306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7" name="Picture 6">
            <a:extLst>
              <a:ext uri="{FF2B5EF4-FFF2-40B4-BE49-F238E27FC236}">
                <a16:creationId xmlns:a16="http://schemas.microsoft.com/office/drawing/2014/main" id="{8408FAE3-D9E9-A368-4460-1ECCC27BAD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9287" y="1087569"/>
            <a:ext cx="5362249" cy="882529"/>
          </a:xfrm>
          <a:prstGeom prst="rect">
            <a:avLst/>
          </a:prstGeom>
        </p:spPr>
      </p:pic>
      <p:pic>
        <p:nvPicPr>
          <p:cNvPr id="5" name="Picture 4" descr="Logo, icon&#10;&#10;Description automatically generated">
            <a:extLst>
              <a:ext uri="{FF2B5EF4-FFF2-40B4-BE49-F238E27FC236}">
                <a16:creationId xmlns:a16="http://schemas.microsoft.com/office/drawing/2014/main" id="{94F81321-B9AB-5A0A-15F6-01079D3909E7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0" y="2100263"/>
            <a:ext cx="6472238" cy="318611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D55E9C2-E943-F834-EB8F-FDD075DC0F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723" y="1622066"/>
            <a:ext cx="3554226" cy="2663688"/>
          </a:xfrm>
        </p:spPr>
        <p:txBody>
          <a:bodyPr anchor="b">
            <a:normAutofit/>
          </a:bodyPr>
          <a:lstStyle/>
          <a:p>
            <a:pPr algn="l"/>
            <a:r>
              <a:rPr lang="en-US" sz="4400" dirty="0">
                <a:solidFill>
                  <a:schemeClr val="bg1"/>
                </a:solidFill>
              </a:rPr>
              <a:t>Deanship of External Funds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684BC03-9FEE-7080-0044-335F147C71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3948" y="4378986"/>
            <a:ext cx="3300457" cy="1256307"/>
          </a:xfrm>
        </p:spPr>
        <p:txBody>
          <a:bodyPr anchor="t">
            <a:normAutofit/>
          </a:bodyPr>
          <a:lstStyle/>
          <a:p>
            <a:pPr algn="l"/>
            <a:r>
              <a:rPr lang="en-US" sz="1300" dirty="0">
                <a:solidFill>
                  <a:schemeClr val="bg1"/>
                </a:solidFill>
              </a:rPr>
              <a:t>Ana M. Feliciano</a:t>
            </a:r>
          </a:p>
          <a:p>
            <a:pPr algn="l"/>
            <a:r>
              <a:rPr lang="en-US" sz="1300" dirty="0">
                <a:solidFill>
                  <a:schemeClr val="bg1"/>
                </a:solidFill>
              </a:rPr>
              <a:t>Assistant Dean of External Funds</a:t>
            </a:r>
          </a:p>
        </p:txBody>
      </p:sp>
    </p:spTree>
    <p:extLst>
      <p:ext uri="{BB962C8B-B14F-4D97-AF65-F5344CB8AC3E}">
        <p14:creationId xmlns:p14="http://schemas.microsoft.com/office/powerpoint/2010/main" val="1979297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B60945-F04E-8420-86CE-8D20637A3C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0204" y="606564"/>
            <a:ext cx="10451592" cy="1325563"/>
          </a:xfrm>
        </p:spPr>
        <p:txBody>
          <a:bodyPr anchor="ctr">
            <a:normAutofit/>
          </a:bodyPr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Pre-Award Division:  Proposal Data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6" name="Rectangle 18">
            <a:extLst>
              <a:ext uri="{FF2B5EF4-FFF2-40B4-BE49-F238E27FC236}">
                <a16:creationId xmlns:a16="http://schemas.microsoft.com/office/drawing/2014/main" id="{A5711A0E-A428-4ED1-96CB-33D69FD842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0874" y="2043803"/>
            <a:ext cx="10190252" cy="80683"/>
          </a:xfrm>
          <a:prstGeom prst="rect">
            <a:avLst/>
          </a:prstGeom>
          <a:solidFill>
            <a:schemeClr val="tx1">
              <a:lumMod val="50000"/>
              <a:lumOff val="50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90F0E17-4747-F210-A59F-4FEECAD14A6B}"/>
              </a:ext>
            </a:extLst>
          </p:cNvPr>
          <p:cNvSpPr txBox="1"/>
          <p:nvPr/>
        </p:nvSpPr>
        <p:spPr>
          <a:xfrm>
            <a:off x="241554" y="3134002"/>
            <a:ext cx="224383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i="0" u="none" strike="noStrike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**as of 12/12/24 we still have 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</a:rPr>
              <a:t>35 </a:t>
            </a:r>
            <a:r>
              <a:rPr lang="en-US" sz="1800" b="0" i="0" u="none" strike="noStrike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proposals waiting response.  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27768743"/>
              </p:ext>
            </p:extLst>
          </p:nvPr>
        </p:nvGraphicFramePr>
        <p:xfrm>
          <a:off x="2485390" y="2084144"/>
          <a:ext cx="6704330" cy="34116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5B8C587-C7FA-C5E6-E6F5-6F2144CFA0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2932265"/>
              </p:ext>
            </p:extLst>
          </p:nvPr>
        </p:nvGraphicFramePr>
        <p:xfrm>
          <a:off x="1973580" y="5465951"/>
          <a:ext cx="7353300" cy="1066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36800">
                  <a:extLst>
                    <a:ext uri="{9D8B030D-6E8A-4147-A177-3AD203B41FA5}">
                      <a16:colId xmlns:a16="http://schemas.microsoft.com/office/drawing/2014/main" val="411459340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345162966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824301825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1869794391"/>
                    </a:ext>
                  </a:extLst>
                </a:gridCol>
                <a:gridCol w="1104900">
                  <a:extLst>
                    <a:ext uri="{9D8B030D-6E8A-4147-A177-3AD203B41FA5}">
                      <a16:colId xmlns:a16="http://schemas.microsoft.com/office/drawing/2014/main" val="1994817024"/>
                    </a:ext>
                  </a:extLst>
                </a:gridCol>
                <a:gridCol w="1206500">
                  <a:extLst>
                    <a:ext uri="{9D8B030D-6E8A-4147-A177-3AD203B41FA5}">
                      <a16:colId xmlns:a16="http://schemas.microsoft.com/office/drawing/2014/main" val="749102900"/>
                    </a:ext>
                  </a:extLst>
                </a:gridCol>
              </a:tblGrid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Proposals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FY20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FY21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FY22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FY23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FY24**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576156129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Percentage of Approval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43%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49%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47%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48%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41%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520182035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Funds Awarded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$34,371,565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$43,294,070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$ 18,541,438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 25,637,718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    24,297,669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34746469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Funds Requested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85,401,503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$ 87,908,299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$ 66,375,733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208,946,776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  202,796,595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782320664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% of Funds Approved vs Requested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49%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28%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12%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12%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0006180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1939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7A3FDD-CAA7-4C50-586B-C5456E9A0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3562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Post Award Division-Fiscal Statistics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F755AA2-C521-B1E1-5E56-1FE3F2BCBC91}"/>
              </a:ext>
            </a:extLst>
          </p:cNvPr>
          <p:cNvSpPr txBox="1"/>
          <p:nvPr/>
        </p:nvSpPr>
        <p:spPr>
          <a:xfrm>
            <a:off x="4345497" y="6321071"/>
            <a:ext cx="298648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*</a:t>
            </a:r>
            <a:r>
              <a:rPr lang="en-US" sz="1200" b="0" i="0" u="none" strike="noStrike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HEERF FUNDS AWARDED FY 21</a:t>
            </a:r>
            <a:r>
              <a:rPr lang="en-US" sz="1200" dirty="0">
                <a:solidFill>
                  <a:srgbClr val="FF0000"/>
                </a:solidFill>
                <a:latin typeface="Calibri" panose="020F0502020204030204" pitchFamily="34" charset="0"/>
              </a:rPr>
              <a:t> AND FY 22</a:t>
            </a:r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A4F9BD1D-F223-46D0-94C7-90E78DC953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6080" y="478811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Rectangle 5">
            <a:extLst>
              <a:ext uri="{FF2B5EF4-FFF2-40B4-BE49-F238E27FC236}">
                <a16:creationId xmlns:a16="http://schemas.microsoft.com/office/drawing/2014/main" id="{F4F70C72-342A-4681-B179-5E7607BB1C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6080" y="501671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0FC04AC-661F-4354-9E7C-A51906D65B6F}"/>
              </a:ext>
            </a:extLst>
          </p:cNvPr>
          <p:cNvSpPr txBox="1"/>
          <p:nvPr/>
        </p:nvSpPr>
        <p:spPr>
          <a:xfrm>
            <a:off x="2926080" y="5806472"/>
            <a:ext cx="63840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Total funds under management as of 6/30/24: $132,739,313.80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01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627272"/>
              </p:ext>
            </p:extLst>
          </p:nvPr>
        </p:nvGraphicFramePr>
        <p:xfrm>
          <a:off x="993913" y="1529125"/>
          <a:ext cx="9173817" cy="3519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3648FF8-6F6C-8A9B-5627-0FF4A82857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1125345"/>
              </p:ext>
            </p:extLst>
          </p:nvPr>
        </p:nvGraphicFramePr>
        <p:xfrm>
          <a:off x="580938" y="5245319"/>
          <a:ext cx="10515597" cy="3325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62283">
                  <a:extLst>
                    <a:ext uri="{9D8B030D-6E8A-4147-A177-3AD203B41FA5}">
                      <a16:colId xmlns:a16="http://schemas.microsoft.com/office/drawing/2014/main" val="2749478927"/>
                    </a:ext>
                  </a:extLst>
                </a:gridCol>
                <a:gridCol w="1261413">
                  <a:extLst>
                    <a:ext uri="{9D8B030D-6E8A-4147-A177-3AD203B41FA5}">
                      <a16:colId xmlns:a16="http://schemas.microsoft.com/office/drawing/2014/main" val="4028247816"/>
                    </a:ext>
                  </a:extLst>
                </a:gridCol>
                <a:gridCol w="1032065">
                  <a:extLst>
                    <a:ext uri="{9D8B030D-6E8A-4147-A177-3AD203B41FA5}">
                      <a16:colId xmlns:a16="http://schemas.microsoft.com/office/drawing/2014/main" val="2714126847"/>
                    </a:ext>
                  </a:extLst>
                </a:gridCol>
                <a:gridCol w="974728">
                  <a:extLst>
                    <a:ext uri="{9D8B030D-6E8A-4147-A177-3AD203B41FA5}">
                      <a16:colId xmlns:a16="http://schemas.microsoft.com/office/drawing/2014/main" val="958203246"/>
                    </a:ext>
                  </a:extLst>
                </a:gridCol>
                <a:gridCol w="974728">
                  <a:extLst>
                    <a:ext uri="{9D8B030D-6E8A-4147-A177-3AD203B41FA5}">
                      <a16:colId xmlns:a16="http://schemas.microsoft.com/office/drawing/2014/main" val="1699128707"/>
                    </a:ext>
                  </a:extLst>
                </a:gridCol>
                <a:gridCol w="1032065">
                  <a:extLst>
                    <a:ext uri="{9D8B030D-6E8A-4147-A177-3AD203B41FA5}">
                      <a16:colId xmlns:a16="http://schemas.microsoft.com/office/drawing/2014/main" val="2529308600"/>
                    </a:ext>
                  </a:extLst>
                </a:gridCol>
                <a:gridCol w="974728">
                  <a:extLst>
                    <a:ext uri="{9D8B030D-6E8A-4147-A177-3AD203B41FA5}">
                      <a16:colId xmlns:a16="http://schemas.microsoft.com/office/drawing/2014/main" val="2899228410"/>
                    </a:ext>
                  </a:extLst>
                </a:gridCol>
                <a:gridCol w="974728">
                  <a:extLst>
                    <a:ext uri="{9D8B030D-6E8A-4147-A177-3AD203B41FA5}">
                      <a16:colId xmlns:a16="http://schemas.microsoft.com/office/drawing/2014/main" val="3740293669"/>
                    </a:ext>
                  </a:extLst>
                </a:gridCol>
                <a:gridCol w="928859">
                  <a:extLst>
                    <a:ext uri="{9D8B030D-6E8A-4147-A177-3AD203B41FA5}">
                      <a16:colId xmlns:a16="http://schemas.microsoft.com/office/drawing/2014/main" val="4177274199"/>
                    </a:ext>
                  </a:extLst>
                </a:gridCol>
              </a:tblGrid>
              <a:tr h="16627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FUNDS AWARDED BY FISCAL YEAR</a:t>
                      </a:r>
                      <a:endParaRPr lang="en-US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FY2017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FY2018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FY2019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FY2020*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FY 2021*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FY 2022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FY 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FY 2024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extLst>
                  <a:ext uri="{0D108BD9-81ED-4DB2-BD59-A6C34878D82A}">
                    <a16:rowId xmlns:a16="http://schemas.microsoft.com/office/drawing/2014/main" val="1825192560"/>
                  </a:ext>
                </a:extLst>
              </a:tr>
              <a:tr h="16627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TOTAL AWARD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$             11,621,042.00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$     23,598,613.00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$   26,608,937.00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$   46,594,950.00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$   101,340,423.00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$   19,745,320.00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$   30,067,292.15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 $ 30,771,151.17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extLst>
                  <a:ext uri="{0D108BD9-81ED-4DB2-BD59-A6C34878D82A}">
                    <a16:rowId xmlns:a16="http://schemas.microsoft.com/office/drawing/2014/main" val="32376319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87801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7A3FDD-CAA7-4C50-586B-C5456E9A0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3563"/>
            <a:ext cx="10515600" cy="831418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Post Award Division-Fiscal Statistics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01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6351507"/>
              </p:ext>
            </p:extLst>
          </p:nvPr>
        </p:nvGraphicFramePr>
        <p:xfrm>
          <a:off x="1803653" y="1034981"/>
          <a:ext cx="8317565" cy="34806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DD1266D-7C9E-40A7-DD63-C5E7B08124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0740210"/>
              </p:ext>
            </p:extLst>
          </p:nvPr>
        </p:nvGraphicFramePr>
        <p:xfrm>
          <a:off x="704636" y="4833189"/>
          <a:ext cx="10515597" cy="831385"/>
        </p:xfrm>
        <a:graphic>
          <a:graphicData uri="http://schemas.openxmlformats.org/drawingml/2006/table">
            <a:tbl>
              <a:tblPr>
                <a:tableStyleId>{9DCAF9ED-07DC-4A11-8D7F-57B35C25682E}</a:tableStyleId>
              </a:tblPr>
              <a:tblGrid>
                <a:gridCol w="2362283">
                  <a:extLst>
                    <a:ext uri="{9D8B030D-6E8A-4147-A177-3AD203B41FA5}">
                      <a16:colId xmlns:a16="http://schemas.microsoft.com/office/drawing/2014/main" val="3408125047"/>
                    </a:ext>
                  </a:extLst>
                </a:gridCol>
                <a:gridCol w="1261413">
                  <a:extLst>
                    <a:ext uri="{9D8B030D-6E8A-4147-A177-3AD203B41FA5}">
                      <a16:colId xmlns:a16="http://schemas.microsoft.com/office/drawing/2014/main" val="3070136416"/>
                    </a:ext>
                  </a:extLst>
                </a:gridCol>
                <a:gridCol w="1032065">
                  <a:extLst>
                    <a:ext uri="{9D8B030D-6E8A-4147-A177-3AD203B41FA5}">
                      <a16:colId xmlns:a16="http://schemas.microsoft.com/office/drawing/2014/main" val="2754326553"/>
                    </a:ext>
                  </a:extLst>
                </a:gridCol>
                <a:gridCol w="974728">
                  <a:extLst>
                    <a:ext uri="{9D8B030D-6E8A-4147-A177-3AD203B41FA5}">
                      <a16:colId xmlns:a16="http://schemas.microsoft.com/office/drawing/2014/main" val="3998605048"/>
                    </a:ext>
                  </a:extLst>
                </a:gridCol>
                <a:gridCol w="974728">
                  <a:extLst>
                    <a:ext uri="{9D8B030D-6E8A-4147-A177-3AD203B41FA5}">
                      <a16:colId xmlns:a16="http://schemas.microsoft.com/office/drawing/2014/main" val="962595202"/>
                    </a:ext>
                  </a:extLst>
                </a:gridCol>
                <a:gridCol w="1032065">
                  <a:extLst>
                    <a:ext uri="{9D8B030D-6E8A-4147-A177-3AD203B41FA5}">
                      <a16:colId xmlns:a16="http://schemas.microsoft.com/office/drawing/2014/main" val="1466496298"/>
                    </a:ext>
                  </a:extLst>
                </a:gridCol>
                <a:gridCol w="974728">
                  <a:extLst>
                    <a:ext uri="{9D8B030D-6E8A-4147-A177-3AD203B41FA5}">
                      <a16:colId xmlns:a16="http://schemas.microsoft.com/office/drawing/2014/main" val="2452988545"/>
                    </a:ext>
                  </a:extLst>
                </a:gridCol>
                <a:gridCol w="974728">
                  <a:extLst>
                    <a:ext uri="{9D8B030D-6E8A-4147-A177-3AD203B41FA5}">
                      <a16:colId xmlns:a16="http://schemas.microsoft.com/office/drawing/2014/main" val="2647499375"/>
                    </a:ext>
                  </a:extLst>
                </a:gridCol>
                <a:gridCol w="928859">
                  <a:extLst>
                    <a:ext uri="{9D8B030D-6E8A-4147-A177-3AD203B41FA5}">
                      <a16:colId xmlns:a16="http://schemas.microsoft.com/office/drawing/2014/main" val="1869609886"/>
                    </a:ext>
                  </a:extLst>
                </a:gridCol>
              </a:tblGrid>
              <a:tr h="166277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FY2017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FY2018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FY2019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FY2020*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FY 2021*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FY 2022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FY 2023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FY 2024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extLst>
                  <a:ext uri="{0D108BD9-81ED-4DB2-BD59-A6C34878D82A}">
                    <a16:rowId xmlns:a16="http://schemas.microsoft.com/office/drawing/2014/main" val="42071481"/>
                  </a:ext>
                </a:extLst>
              </a:tr>
              <a:tr h="16627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TOTAL HEERF FUNDS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$                                  -  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$                           -  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$                        -  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$   16,873,620.00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$     82,685,514.00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$                        -  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$                        -  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$                       -  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extLst>
                  <a:ext uri="{0D108BD9-81ED-4DB2-BD59-A6C34878D82A}">
                    <a16:rowId xmlns:a16="http://schemas.microsoft.com/office/drawing/2014/main" val="3427343581"/>
                  </a:ext>
                </a:extLst>
              </a:tr>
              <a:tr h="16627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TOTAL R&amp;D FUNDS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$               6,024,111.00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$     20,080,032.00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$   15,486,838.00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$   20,451,116.00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$     14,738,070.00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$     8,279,319.00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$   17,930,740.39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$ 10,516,297.00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extLst>
                  <a:ext uri="{0D108BD9-81ED-4DB2-BD59-A6C34878D82A}">
                    <a16:rowId xmlns:a16="http://schemas.microsoft.com/office/drawing/2014/main" val="2953005908"/>
                  </a:ext>
                </a:extLst>
              </a:tr>
              <a:tr h="16627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TOTAL CONSTRUCTION GRANTS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$                                  -  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$                           -  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$     8,773,145.00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$     5,586,679.00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$                           -  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$                        -  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$                        -  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extLst>
                  <a:ext uri="{0D108BD9-81ED-4DB2-BD59-A6C34878D82A}">
                    <a16:rowId xmlns:a16="http://schemas.microsoft.com/office/drawing/2014/main" val="190273192"/>
                  </a:ext>
                </a:extLst>
              </a:tr>
              <a:tr h="16627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TOTAL OTHER GRANTS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$               5,596,931.00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$       3,518,581.00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$     2,348,954.00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$     3,683,535.00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$       3,916,839.00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$   11,466,001.00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$   12,136,551.76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 $ 20,254,854.17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extLst>
                  <a:ext uri="{0D108BD9-81ED-4DB2-BD59-A6C34878D82A}">
                    <a16:rowId xmlns:a16="http://schemas.microsoft.com/office/drawing/2014/main" val="17791034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8492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7A3FDD-CAA7-4C50-586B-C5456E9A0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Post Award Division-Fiscal Statistics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440C9AD-3F31-0E3E-BE4A-CBF4727EF2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7482255"/>
              </p:ext>
            </p:extLst>
          </p:nvPr>
        </p:nvGraphicFramePr>
        <p:xfrm>
          <a:off x="4451350" y="5086350"/>
          <a:ext cx="3289300" cy="17716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1636244460"/>
                    </a:ext>
                  </a:extLst>
                </a:gridCol>
                <a:gridCol w="2374900">
                  <a:extLst>
                    <a:ext uri="{9D8B030D-6E8A-4147-A177-3AD203B41FA5}">
                      <a16:colId xmlns:a16="http://schemas.microsoft.com/office/drawing/2014/main" val="2738977935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Fiscal Year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 Costos Indirectos Recobrados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118304897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2017-18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$                                              1,528,875.00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041662093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2018-19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                                      1,877,159.00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896700568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2019-20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                                      1,992,976.00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782747395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2020-21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                                      2,049,665.00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148995919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2021-22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                                      2,299,893.00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146773869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2022-23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                                      2,627,007.00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130358501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2023-24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$                                              2,746,171.57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446924884"/>
                  </a:ext>
                </a:extLst>
              </a:tr>
            </a:tbl>
          </a:graphicData>
        </a:graphic>
      </p:graphicFrame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BC031138-4EC0-DEFC-64BD-F3E2335ABC9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0371645"/>
              </p:ext>
            </p:extLst>
          </p:nvPr>
        </p:nvGraphicFramePr>
        <p:xfrm>
          <a:off x="1639956" y="1080880"/>
          <a:ext cx="8587409" cy="40054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42738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activity xmlns="8c70eabf-f361-4c4e-8242-26b83591c65d" xsi:nil="true"/>
    <_ip_UnifiedCompliancePolicyProperties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C8B29B36283D242B500329BB4B58756" ma:contentTypeVersion="17" ma:contentTypeDescription="Create a new document." ma:contentTypeScope="" ma:versionID="fb9fff00ebd9663530d598f084891df6">
  <xsd:schema xmlns:xsd="http://www.w3.org/2001/XMLSchema" xmlns:xs="http://www.w3.org/2001/XMLSchema" xmlns:p="http://schemas.microsoft.com/office/2006/metadata/properties" xmlns:ns1="http://schemas.microsoft.com/sharepoint/v3" xmlns:ns3="62b9ca51-f2bc-47c5-a633-a71a08be20e3" xmlns:ns4="8c70eabf-f361-4c4e-8242-26b83591c65d" targetNamespace="http://schemas.microsoft.com/office/2006/metadata/properties" ma:root="true" ma:fieldsID="6b676548b5850e4baa55b21e0d65c5b6" ns1:_="" ns3:_="" ns4:_="">
    <xsd:import namespace="http://schemas.microsoft.com/sharepoint/v3"/>
    <xsd:import namespace="62b9ca51-f2bc-47c5-a633-a71a08be20e3"/>
    <xsd:import namespace="8c70eabf-f361-4c4e-8242-26b83591c65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ServiceOCR" minOccurs="0"/>
                <xsd:element ref="ns1:_ip_UnifiedCompliancePolicyProperties" minOccurs="0"/>
                <xsd:element ref="ns1:_ip_UnifiedCompliancePolicyUIAction" minOccurs="0"/>
                <xsd:element ref="ns4:MediaServiceDateTaken" minOccurs="0"/>
                <xsd:element ref="ns4:MediaServiceLocation" minOccurs="0"/>
                <xsd:element ref="ns4:MediaServiceSearchProperties" minOccurs="0"/>
                <xsd:element ref="ns4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b9ca51-f2bc-47c5-a633-a71a08be20e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70eabf-f361-4c4e-8242-26b83591c65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21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24" nillable="true" ma:displayName="_activity" ma:hidden="true" ma:internalName="_activity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5C125D3-38F5-4CAE-8F8C-29C8EC60EA72}">
  <ds:schemaRefs>
    <ds:schemaRef ds:uri="http://schemas.microsoft.com/office/2006/metadata/properties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62b9ca51-f2bc-47c5-a633-a71a08be20e3"/>
    <ds:schemaRef ds:uri="http://purl.org/dc/dcmitype/"/>
    <ds:schemaRef ds:uri="http://schemas.microsoft.com/office/2006/documentManagement/types"/>
    <ds:schemaRef ds:uri="8c70eabf-f361-4c4e-8242-26b83591c65d"/>
    <ds:schemaRef ds:uri="http://purl.org/dc/elements/1.1/"/>
    <ds:schemaRef ds:uri="http://schemas.microsoft.com/sharepoint/v3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7EB9034-BD80-4FC4-9CE7-9CEB917F4D6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31F0AB4-26E4-4C6D-A0A8-1FC6648D31E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2b9ca51-f2bc-47c5-a633-a71a08be20e3"/>
    <ds:schemaRef ds:uri="8c70eabf-f361-4c4e-8242-26b83591c65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499</TotalTime>
  <Words>358</Words>
  <Application>Microsoft Office PowerPoint</Application>
  <PresentationFormat>Widescreen</PresentationFormat>
  <Paragraphs>131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Deanship of External Funds</vt:lpstr>
      <vt:lpstr>Pre-Award Division:  Proposal Data</vt:lpstr>
      <vt:lpstr>Post Award Division-Fiscal Statistics</vt:lpstr>
      <vt:lpstr>Post Award Division-Fiscal Statistics</vt:lpstr>
      <vt:lpstr>Post Award Division-Fiscal Statistics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Estadísticas Decanato Auxiliar de Fondos Externos</dc:title>
  <dc:creator>Ana Feliciano</dc:creator>
  <cp:lastModifiedBy>ANA M. FELICIANO DELGADO</cp:lastModifiedBy>
  <cp:revision>16</cp:revision>
  <dcterms:created xsi:type="dcterms:W3CDTF">2022-09-14T19:17:58Z</dcterms:created>
  <dcterms:modified xsi:type="dcterms:W3CDTF">2024-12-12T13:40:02Z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0x010100DC8B29B36283D242B500329BB4B58756</vt:lpwstr>
  </property>
</Properties>
</file>