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9A_A10447D5.xml" ContentType="application/vnd.ms-powerpoint.comments+xml"/>
  <Override PartName="/ppt/comments/modernComment_1B0_3FEA1443.xml" ContentType="application/vnd.ms-powerpoint.comments+xml"/>
  <Override PartName="/ppt/comments/modernComment_1A6_18BD937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90" r:id="rId6"/>
    <p:sldId id="407" r:id="rId7"/>
    <p:sldId id="411" r:id="rId8"/>
    <p:sldId id="397" r:id="rId9"/>
    <p:sldId id="408" r:id="rId10"/>
    <p:sldId id="410" r:id="rId11"/>
    <p:sldId id="432" r:id="rId12"/>
    <p:sldId id="415" r:id="rId13"/>
    <p:sldId id="413" r:id="rId14"/>
    <p:sldId id="412" r:id="rId15"/>
    <p:sldId id="418" r:id="rId16"/>
    <p:sldId id="419" r:id="rId17"/>
    <p:sldId id="417" r:id="rId18"/>
    <p:sldId id="420" r:id="rId19"/>
    <p:sldId id="424" r:id="rId20"/>
    <p:sldId id="425" r:id="rId21"/>
    <p:sldId id="433" r:id="rId22"/>
    <p:sldId id="422" r:id="rId23"/>
    <p:sldId id="434" r:id="rId24"/>
    <p:sldId id="426" r:id="rId25"/>
    <p:sldId id="427" r:id="rId26"/>
    <p:sldId id="423" r:id="rId27"/>
    <p:sldId id="428" r:id="rId28"/>
    <p:sldId id="393" r:id="rId29"/>
    <p:sldId id="429" r:id="rId30"/>
    <p:sldId id="430" r:id="rId31"/>
    <p:sldId id="343" r:id="rId32"/>
    <p:sldId id="342" r:id="rId33"/>
  </p:sldIdLst>
  <p:sldSz cx="9144000" cy="6858000" type="screen4x3"/>
  <p:notesSz cx="7010400" cy="92964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80007E-BD90-29CD-B80D-3D68EDEEC3EB}" name="IVELISSE ACEVEDO MORENO" initials="IM" userId="S::ivelisse.acevedo@upr.edu::12807724-9ff4-46be-ae38-ebbf7d90f74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OLY CABRERA VALENTIN" initials="KCV" lastIdx="2" clrIdx="0">
    <p:extLst>
      <p:ext uri="{19B8F6BF-5375-455C-9EA6-DF929625EA0E}">
        <p15:presenceInfo xmlns:p15="http://schemas.microsoft.com/office/powerpoint/2012/main" userId="KATIOLY CABRERA VALEN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5ACD1-7DB3-0DD9-51C6-9B5FC1F91A39}" v="2" dt="2024-04-30T15:48:52.935"/>
    <p1510:client id="{825DB9A7-7C7C-61FE-BD20-A6D108CED515}" v="7" dt="2024-04-30T15:34:47.183"/>
    <p1510:client id="{CBD044D2-1FA8-AD57-4EDF-BD65DC8BD3E2}" v="8" dt="2024-04-30T15:59:55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94675" autoAdjust="0"/>
  </p:normalViewPr>
  <p:slideViewPr>
    <p:cSldViewPr>
      <p:cViewPr varScale="1">
        <p:scale>
          <a:sx n="109" d="100"/>
          <a:sy n="109" d="100"/>
        </p:scale>
        <p:origin x="14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Y CANDELARIO CENTENO" userId="S::christian.candelario1@upr.edu::00321e42-65a2-4b06-9d8d-8585b52208d3" providerId="AD" clId="Web-{5F45ACD1-7DB3-0DD9-51C6-9B5FC1F91A39}"/>
    <pc:docChg chg="delSld">
      <pc:chgData name="CHRISTIAN Y CANDELARIO CENTENO" userId="S::christian.candelario1@upr.edu::00321e42-65a2-4b06-9d8d-8585b52208d3" providerId="AD" clId="Web-{5F45ACD1-7DB3-0DD9-51C6-9B5FC1F91A39}" dt="2024-04-30T15:48:52.935" v="1"/>
      <pc:docMkLst>
        <pc:docMk/>
      </pc:docMkLst>
      <pc:sldChg chg="del">
        <pc:chgData name="CHRISTIAN Y CANDELARIO CENTENO" userId="S::christian.candelario1@upr.edu::00321e42-65a2-4b06-9d8d-8585b52208d3" providerId="AD" clId="Web-{5F45ACD1-7DB3-0DD9-51C6-9B5FC1F91A39}" dt="2024-04-30T15:48:52.935" v="1"/>
        <pc:sldMkLst>
          <pc:docMk/>
          <pc:sldMk cId="1462503831" sldId="435"/>
        </pc:sldMkLst>
      </pc:sldChg>
      <pc:sldChg chg="del">
        <pc:chgData name="CHRISTIAN Y CANDELARIO CENTENO" userId="S::christian.candelario1@upr.edu::00321e42-65a2-4b06-9d8d-8585b52208d3" providerId="AD" clId="Web-{5F45ACD1-7DB3-0DD9-51C6-9B5FC1F91A39}" dt="2024-04-30T15:48:29.701" v="0"/>
        <pc:sldMkLst>
          <pc:docMk/>
          <pc:sldMk cId="1683786075" sldId="436"/>
        </pc:sldMkLst>
      </pc:sldChg>
    </pc:docChg>
  </pc:docChgLst>
  <pc:docChgLst>
    <pc:chgData name="KATIOLY CABRERA-VALENTIN" userId="S::katioly.cabrera@upr.edu::ed8e5b06-2c0e-4e91-8f1c-37f9c69a5a90" providerId="AD" clId="Web-{CBD044D2-1FA8-AD57-4EDF-BD65DC8BD3E2}"/>
    <pc:docChg chg="modSld">
      <pc:chgData name="KATIOLY CABRERA-VALENTIN" userId="S::katioly.cabrera@upr.edu::ed8e5b06-2c0e-4e91-8f1c-37f9c69a5a90" providerId="AD" clId="Web-{CBD044D2-1FA8-AD57-4EDF-BD65DC8BD3E2}" dt="2024-04-30T15:59:55.131" v="24" actId="20577"/>
      <pc:docMkLst>
        <pc:docMk/>
      </pc:docMkLst>
      <pc:sldChg chg="modSp modCm">
        <pc:chgData name="KATIOLY CABRERA-VALENTIN" userId="S::katioly.cabrera@upr.edu::ed8e5b06-2c0e-4e91-8f1c-37f9c69a5a90" providerId="AD" clId="Web-{CBD044D2-1FA8-AD57-4EDF-BD65DC8BD3E2}" dt="2024-04-30T15:59:14.599" v="17" actId="20577"/>
        <pc:sldMkLst>
          <pc:docMk/>
          <pc:sldMk cId="2701412309" sldId="410"/>
        </pc:sldMkLst>
        <pc:spChg chg="mod">
          <ac:chgData name="KATIOLY CABRERA-VALENTIN" userId="S::katioly.cabrera@upr.edu::ed8e5b06-2c0e-4e91-8f1c-37f9c69a5a90" providerId="AD" clId="Web-{CBD044D2-1FA8-AD57-4EDF-BD65DC8BD3E2}" dt="2024-04-30T15:59:14.599" v="17" actId="20577"/>
          <ac:spMkLst>
            <pc:docMk/>
            <pc:sldMk cId="2701412309" sldId="410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IOLY CABRERA-VALENTIN" userId="S::katioly.cabrera@upr.edu::ed8e5b06-2c0e-4e91-8f1c-37f9c69a5a90" providerId="AD" clId="Web-{CBD044D2-1FA8-AD57-4EDF-BD65DC8BD3E2}" dt="2024-04-30T15:59:08.146" v="16" actId="20577"/>
              <pc2:cmMkLst xmlns:pc2="http://schemas.microsoft.com/office/powerpoint/2019/9/main/command">
                <pc:docMk/>
                <pc:sldMk cId="2701412309" sldId="410"/>
                <pc2:cmMk id="{268803DA-713A-47BF-BF03-B6C73AF75F48}"/>
              </pc2:cmMkLst>
            </pc226:cmChg>
          </p:ext>
        </pc:extLst>
      </pc:sldChg>
      <pc:sldChg chg="modSp">
        <pc:chgData name="KATIOLY CABRERA-VALENTIN" userId="S::katioly.cabrera@upr.edu::ed8e5b06-2c0e-4e91-8f1c-37f9c69a5a90" providerId="AD" clId="Web-{CBD044D2-1FA8-AD57-4EDF-BD65DC8BD3E2}" dt="2024-04-30T15:59:55.131" v="24" actId="20577"/>
        <pc:sldMkLst>
          <pc:docMk/>
          <pc:sldMk cId="1072305219" sldId="432"/>
        </pc:sldMkLst>
        <pc:spChg chg="mod">
          <ac:chgData name="KATIOLY CABRERA-VALENTIN" userId="S::katioly.cabrera@upr.edu::ed8e5b06-2c0e-4e91-8f1c-37f9c69a5a90" providerId="AD" clId="Web-{CBD044D2-1FA8-AD57-4EDF-BD65DC8BD3E2}" dt="2024-04-30T15:59:55.131" v="24" actId="20577"/>
          <ac:spMkLst>
            <pc:docMk/>
            <pc:sldMk cId="1072305219" sldId="432"/>
            <ac:spMk id="2" creationId="{00000000-0000-0000-0000-000000000000}"/>
          </ac:spMkLst>
        </pc:spChg>
      </pc:sldChg>
    </pc:docChg>
  </pc:docChgLst>
  <pc:docChgLst>
    <pc:chgData name="IVELISSE ACEVEDO MORENO" userId="S::ivelisse.acevedo@upr.edu::12807724-9ff4-46be-ae38-ebbf7d90f740" providerId="AD" clId="Web-{825DB9A7-7C7C-61FE-BD20-A6D108CED515}"/>
    <pc:docChg chg="mod sldOrd">
      <pc:chgData name="IVELISSE ACEVEDO MORENO" userId="S::ivelisse.acevedo@upr.edu::12807724-9ff4-46be-ae38-ebbf7d90f740" providerId="AD" clId="Web-{825DB9A7-7C7C-61FE-BD20-A6D108CED515}" dt="2024-04-30T15:34:47.183" v="6"/>
      <pc:docMkLst>
        <pc:docMk/>
      </pc:docMkLst>
      <pc:sldChg chg="addCm">
        <pc:chgData name="IVELISSE ACEVEDO MORENO" userId="S::ivelisse.acevedo@upr.edu::12807724-9ff4-46be-ae38-ebbf7d90f740" providerId="AD" clId="Web-{825DB9A7-7C7C-61FE-BD20-A6D108CED515}" dt="2024-04-30T15:25:03.121" v="2"/>
        <pc:sldMkLst>
          <pc:docMk/>
          <pc:sldMk cId="2701412309" sldId="4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VELISSE ACEVEDO MORENO" userId="S::ivelisse.acevedo@upr.edu::12807724-9ff4-46be-ae38-ebbf7d90f740" providerId="AD" clId="Web-{825DB9A7-7C7C-61FE-BD20-A6D108CED515}" dt="2024-04-30T15:25:03.121" v="2"/>
              <pc2:cmMkLst xmlns:pc2="http://schemas.microsoft.com/office/powerpoint/2019/9/main/command">
                <pc:docMk/>
                <pc:sldMk cId="2701412309" sldId="410"/>
                <pc2:cmMk id="{268803DA-713A-47BF-BF03-B6C73AF75F48}"/>
              </pc2:cmMkLst>
            </pc226:cmChg>
          </p:ext>
        </pc:extLst>
      </pc:sldChg>
      <pc:sldChg chg="ord addCm">
        <pc:chgData name="IVELISSE ACEVEDO MORENO" userId="S::ivelisse.acevedo@upr.edu::12807724-9ff4-46be-ae38-ebbf7d90f740" providerId="AD" clId="Web-{825DB9A7-7C7C-61FE-BD20-A6D108CED515}" dt="2024-04-30T15:30:21.824" v="4"/>
        <pc:sldMkLst>
          <pc:docMk/>
          <pc:sldMk cId="415077246" sldId="4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VELISSE ACEVEDO MORENO" userId="S::ivelisse.acevedo@upr.edu::12807724-9ff4-46be-ae38-ebbf7d90f740" providerId="AD" clId="Web-{825DB9A7-7C7C-61FE-BD20-A6D108CED515}" dt="2024-04-30T15:30:21.824" v="4"/>
              <pc2:cmMkLst xmlns:pc2="http://schemas.microsoft.com/office/powerpoint/2019/9/main/command">
                <pc:docMk/>
                <pc:sldMk cId="415077246" sldId="422"/>
                <pc2:cmMk id="{ED5C2572-C9DB-4EBD-844C-27EE3749AB8E}"/>
              </pc2:cmMkLst>
            </pc226:cmChg>
          </p:ext>
        </pc:extLst>
      </pc:sldChg>
      <pc:sldChg chg="addCm">
        <pc:chgData name="IVELISSE ACEVEDO MORENO" userId="S::ivelisse.acevedo@upr.edu::12807724-9ff4-46be-ae38-ebbf7d90f740" providerId="AD" clId="Web-{825DB9A7-7C7C-61FE-BD20-A6D108CED515}" dt="2024-04-30T15:17:55.543" v="1"/>
        <pc:sldMkLst>
          <pc:docMk/>
          <pc:sldMk cId="1072305219" sldId="4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VELISSE ACEVEDO MORENO" userId="S::ivelisse.acevedo@upr.edu::12807724-9ff4-46be-ae38-ebbf7d90f740" providerId="AD" clId="Web-{825DB9A7-7C7C-61FE-BD20-A6D108CED515}" dt="2024-04-30T15:17:55.543" v="1"/>
              <pc2:cmMkLst xmlns:pc2="http://schemas.microsoft.com/office/powerpoint/2019/9/main/command">
                <pc:docMk/>
                <pc:sldMk cId="1072305219" sldId="432"/>
                <pc2:cmMk id="{A4DCEED9-75F0-4AB5-8569-32EDFAEE8C98}"/>
              </pc2:cmMkLst>
            </pc226:cmChg>
          </p:ext>
        </pc:extLst>
      </pc:sldChg>
      <pc:sldChg chg="addCm">
        <pc:chgData name="IVELISSE ACEVEDO MORENO" userId="S::ivelisse.acevedo@upr.edu::12807724-9ff4-46be-ae38-ebbf7d90f740" providerId="AD" clId="Web-{825DB9A7-7C7C-61FE-BD20-A6D108CED515}" dt="2024-04-30T15:33:57.324" v="5"/>
        <pc:sldMkLst>
          <pc:docMk/>
          <pc:sldMk cId="1462503831" sldId="4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VELISSE ACEVEDO MORENO" userId="S::ivelisse.acevedo@upr.edu::12807724-9ff4-46be-ae38-ebbf7d90f740" providerId="AD" clId="Web-{825DB9A7-7C7C-61FE-BD20-A6D108CED515}" dt="2024-04-30T15:33:57.324" v="5"/>
              <pc2:cmMkLst xmlns:pc2="http://schemas.microsoft.com/office/powerpoint/2019/9/main/command">
                <pc:docMk/>
                <pc:sldMk cId="1462503831" sldId="435"/>
                <pc2:cmMk id="{D4F34194-82D9-439F-94E8-C33D55FC55FA}"/>
              </pc2:cmMkLst>
            </pc226:cmChg>
          </p:ext>
        </pc:extLst>
      </pc:sldChg>
      <pc:sldChg chg="addCm">
        <pc:chgData name="IVELISSE ACEVEDO MORENO" userId="S::ivelisse.acevedo@upr.edu::12807724-9ff4-46be-ae38-ebbf7d90f740" providerId="AD" clId="Web-{825DB9A7-7C7C-61FE-BD20-A6D108CED515}" dt="2024-04-30T15:34:47.183" v="6"/>
        <pc:sldMkLst>
          <pc:docMk/>
          <pc:sldMk cId="1683786075" sldId="4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VELISSE ACEVEDO MORENO" userId="S::ivelisse.acevedo@upr.edu::12807724-9ff4-46be-ae38-ebbf7d90f740" providerId="AD" clId="Web-{825DB9A7-7C7C-61FE-BD20-A6D108CED515}" dt="2024-04-30T15:34:47.183" v="6"/>
              <pc2:cmMkLst xmlns:pc2="http://schemas.microsoft.com/office/powerpoint/2019/9/main/command">
                <pc:docMk/>
                <pc:sldMk cId="1683786075" sldId="436"/>
                <pc2:cmMk id="{AF8E3EE4-5806-423A-BE02-33B78B7ACC9C}"/>
              </pc2:cmMkLst>
            </pc226:cmChg>
          </p:ext>
        </pc:extLst>
      </pc:sldChg>
    </pc:docChg>
  </pc:docChgLst>
</pc:chgInfo>
</file>

<file path=ppt/comments/modernComment_19A_A10447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8803DA-713A-47BF-BF03-B6C73AF75F48}" authorId="{DE80007E-BD90-29CD-B80D-3D68EDEEC3EB}" created="2024-04-30T15:25:03.1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01412309" sldId="410"/>
      <ac:spMk id="2" creationId="{00000000-0000-0000-0000-000000000000}"/>
      <ac:txMk cp="0" len="46">
        <ac:context len="47" hash="2216195567"/>
      </ac:txMk>
    </ac:txMkLst>
    <p188:pos x="8123639" y="235467"/>
    <p188:txBody>
      <a:bodyPr/>
      <a:lstStyle/>
      <a:p>
        <a:r>
          <a:rPr lang="en-US"/>
          <a:t>Traducir el títutlo por favor</a:t>
        </a:r>
      </a:p>
    </p188:txBody>
  </p188:cm>
</p188:cmLst>
</file>

<file path=ppt/comments/modernComment_1A6_18BD93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5C2572-C9DB-4EBD-844C-27EE3749AB8E}" authorId="{DE80007E-BD90-29CD-B80D-3D68EDEEC3EB}" created="2024-04-30T15:30:21.8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077246" sldId="422"/>
      <ac:picMk id="3" creationId="{00000000-0000-0000-0000-000000000000}"/>
    </ac:deMkLst>
    <p188:txBody>
      <a:bodyPr/>
      <a:lstStyle/>
      <a:p>
        <a:r>
          <a:rPr lang="en-US"/>
          <a:t>Se podrá incluir en la caja de texto que deberá seleccionar el nivel del grado o título obtenido en esa universidad.</a:t>
        </a:r>
      </a:p>
    </p188:txBody>
  </p188:cm>
</p188:cmLst>
</file>

<file path=ppt/comments/modernComment_1B0_3FEA14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DCEED9-75F0-4AB5-8569-32EDFAEE8C98}" authorId="{DE80007E-BD90-29CD-B80D-3D68EDEEC3EB}" created="2024-04-30T15:17:55.5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72305219" sldId="432"/>
      <ac:spMk id="2" creationId="{00000000-0000-0000-0000-000000000000}"/>
    </ac:deMkLst>
    <p188:txBody>
      <a:bodyPr/>
      <a:lstStyle/>
      <a:p>
        <a:r>
          <a:rPr lang="en-US"/>
          <a:t>Falta el títutlo traducirlo al inglés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7D06BB3-82EF-4A44-B195-73C997620839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2B0111F-3509-48BB-972A-9D442EAB55F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7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4A33A15-1571-4446-90C5-9682BABAA5DF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0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0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C228FC7-6501-49FD-9B33-2FDB76525C5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36507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5469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62100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99580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61600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10976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5165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78839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82540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30603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45407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4D74-A501-4E35-AD58-CF8E93EC53FB}" type="datetimeFigureOut">
              <a:rPr lang="es-PR" smtClean="0"/>
              <a:t>04/30/2024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E27DE-8C87-4959-9FAC-F575100DDFF5}" type="slidenum">
              <a:rPr lang="es-PR" smtClean="0"/>
              <a:t>‹Nº›</a:t>
            </a:fld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95084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A6_18BD937E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uados.uprrp.edu/" TargetMode="External"/><Relationship Id="rId2" Type="http://schemas.openxmlformats.org/officeDocument/2006/relationships/hyperlink" Target="https://solicitud.upr.ed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dmisiones.degi@upr.edu" TargetMode="External"/><Relationship Id="rId2" Type="http://schemas.openxmlformats.org/officeDocument/2006/relationships/hyperlink" Target="mailto:maria.castro19@upr.edu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uados.uprrp.edu/estudiantiles/requisitosgraduados/" TargetMode="External"/><Relationship Id="rId2" Type="http://schemas.openxmlformats.org/officeDocument/2006/relationships/hyperlink" Target="https://drive.google.com/file/d/1N5oVsPsbzFW45jiDC2Cb6FKf2vOURzPO/vie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9A_A10447D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B0_3FEA14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93504"/>
            <a:ext cx="6192688" cy="138691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Application Form for Admission to Graduate Studies at UPR - Río </a:t>
            </a:r>
            <a:r>
              <a:rPr lang="en-US" sz="2400" b="1" dirty="0" err="1">
                <a:solidFill>
                  <a:schemeClr val="bg1"/>
                </a:solidFill>
              </a:rPr>
              <a:t>Piedras</a:t>
            </a:r>
            <a:r>
              <a:rPr lang="en-US" sz="2400" b="1" dirty="0">
                <a:solidFill>
                  <a:schemeClr val="bg1"/>
                </a:solidFill>
              </a:rPr>
              <a:t> Campus</a:t>
            </a:r>
            <a:endParaRPr lang="es-PR" sz="24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445224"/>
            <a:ext cx="6400800" cy="100811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s-PR" sz="1600" dirty="0">
                <a:solidFill>
                  <a:schemeClr val="bg1"/>
                </a:solidFill>
              </a:rPr>
              <a:t>UPR –Río Piedras </a:t>
            </a:r>
            <a:endParaRPr lang="es-PR" sz="1600" i="1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es-PR" sz="1600" i="1" dirty="0" err="1">
                <a:solidFill>
                  <a:schemeClr val="bg1"/>
                </a:solidFill>
              </a:rPr>
              <a:t>Dean’s</a:t>
            </a:r>
            <a:r>
              <a:rPr lang="es-PR" sz="1600" i="1" dirty="0">
                <a:solidFill>
                  <a:schemeClr val="bg1"/>
                </a:solidFill>
              </a:rPr>
              <a:t> Office of </a:t>
            </a:r>
            <a:r>
              <a:rPr lang="es-PR" sz="1600" i="1" dirty="0" err="1">
                <a:solidFill>
                  <a:schemeClr val="bg1"/>
                </a:solidFill>
              </a:rPr>
              <a:t>Graduate</a:t>
            </a:r>
            <a:r>
              <a:rPr lang="es-PR" sz="1600" i="1" dirty="0">
                <a:solidFill>
                  <a:schemeClr val="bg1"/>
                </a:solidFill>
              </a:rPr>
              <a:t> </a:t>
            </a:r>
            <a:r>
              <a:rPr lang="es-PR" sz="1600" i="1" dirty="0" err="1">
                <a:solidFill>
                  <a:schemeClr val="bg1"/>
                </a:solidFill>
              </a:rPr>
              <a:t>Studies</a:t>
            </a:r>
            <a:r>
              <a:rPr lang="es-PR" sz="1600" i="1" dirty="0">
                <a:solidFill>
                  <a:schemeClr val="bg1"/>
                </a:solidFill>
              </a:rPr>
              <a:t> and </a:t>
            </a:r>
            <a:r>
              <a:rPr lang="es-PR" sz="1600" i="1" dirty="0" err="1">
                <a:solidFill>
                  <a:schemeClr val="bg1"/>
                </a:solidFill>
              </a:rPr>
              <a:t>Research</a:t>
            </a:r>
            <a:endParaRPr lang="es-PR" sz="1600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2924944"/>
            <a:ext cx="792088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R" b="1" i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504" y="3775530"/>
            <a:ext cx="7056784" cy="1121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R" sz="2800" b="1" i="1" dirty="0" err="1">
                <a:solidFill>
                  <a:schemeClr val="bg1"/>
                </a:solidFill>
              </a:rPr>
              <a:t>Informative</a:t>
            </a:r>
            <a:r>
              <a:rPr lang="es-PR" sz="2800" b="1" i="1" dirty="0">
                <a:solidFill>
                  <a:schemeClr val="bg1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164208586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2" y="980728"/>
            <a:ext cx="7486848" cy="457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Down Arrow Callout 4"/>
          <p:cNvSpPr/>
          <p:nvPr/>
        </p:nvSpPr>
        <p:spPr>
          <a:xfrm rot="5400000">
            <a:off x="5220072" y="515359"/>
            <a:ext cx="1080120" cy="4536504"/>
          </a:xfrm>
          <a:prstGeom prst="downArrowCallout">
            <a:avLst>
              <a:gd name="adj1" fmla="val 25000"/>
              <a:gd name="adj2" fmla="val 25000"/>
              <a:gd name="adj3" fmla="val 2833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/>
              <a:t>If you have previously studied in the UPR System, you must write the student number the University assigned you back then.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02633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Contact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6" y="1484784"/>
            <a:ext cx="7956884" cy="4332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5206326" y="2394011"/>
            <a:ext cx="338437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you were born in the United States of America or Puerto Rico, you must select UNITED STATES.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3491880" y="2276872"/>
            <a:ext cx="1656184" cy="5788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51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Emergency Contact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6" y="1844824"/>
            <a:ext cx="7774442" cy="273630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670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50" y="260648"/>
            <a:ext cx="8229600" cy="9221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/>
              <a:t>Residency and Citizenship -</a:t>
            </a:r>
            <a:br>
              <a:rPr lang="en-US" sz="3200" dirty="0"/>
            </a:br>
            <a:r>
              <a:rPr lang="en-US" sz="3200" dirty="0"/>
              <a:t> Local Applicants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261"/>
            <a:ext cx="8522261" cy="270923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630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Residency and Citizenship -</a:t>
            </a:r>
            <a:br>
              <a:rPr lang="en-US" sz="3200" dirty="0"/>
            </a:br>
            <a:r>
              <a:rPr lang="en-US" sz="3200" dirty="0"/>
              <a:t>Applicants residing in USA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5" y="2245310"/>
            <a:ext cx="8696929" cy="293699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368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/>
              <a:t>Residency and Citizenship -</a:t>
            </a:r>
            <a:br>
              <a:rPr lang="en-US" sz="3600" dirty="0"/>
            </a:br>
            <a:r>
              <a:rPr lang="en-US" sz="3600" dirty="0"/>
              <a:t>International Students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4152"/>
            <a:ext cx="8400604" cy="305776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792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Residency and Citizenship -</a:t>
            </a:r>
            <a:br>
              <a:rPr lang="en-US" sz="3200" dirty="0"/>
            </a:br>
            <a:r>
              <a:rPr lang="en-US" sz="3200" dirty="0"/>
              <a:t>International Students in Puerto Rico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9" y="1753543"/>
            <a:ext cx="8496944" cy="367004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680012" y="2564904"/>
            <a:ext cx="2664296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have an active visa you must log the pertinent information regarding the visa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139952" y="2636912"/>
            <a:ext cx="468052" cy="108012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5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Study Alternatives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52130"/>
            <a:ext cx="8680588" cy="3243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1268760"/>
            <a:ext cx="30963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student must select only one (1) option per application form.</a:t>
            </a:r>
          </a:p>
        </p:txBody>
      </p:sp>
    </p:spTree>
    <p:extLst>
      <p:ext uri="{BB962C8B-B14F-4D97-AF65-F5344CB8AC3E}">
        <p14:creationId xmlns:p14="http://schemas.microsoft.com/office/powerpoint/2010/main" val="387119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1705526"/>
            <a:ext cx="8048623" cy="2654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Universities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5301208"/>
            <a:ext cx="44644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must place the cursor here and write the name of the university you attended.</a:t>
            </a:r>
          </a:p>
        </p:txBody>
      </p:sp>
      <p:sp>
        <p:nvSpPr>
          <p:cNvPr id="6" name="Bent Arrow 5"/>
          <p:cNvSpPr/>
          <p:nvPr/>
        </p:nvSpPr>
        <p:spPr>
          <a:xfrm>
            <a:off x="1331640" y="2708920"/>
            <a:ext cx="360040" cy="1651465"/>
          </a:xfrm>
          <a:prstGeom prst="bentArrow">
            <a:avLst>
              <a:gd name="adj1" fmla="val 3110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9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Universities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 r="48718" b="48718"/>
          <a:stretch/>
        </p:blipFill>
        <p:spPr bwMode="auto">
          <a:xfrm>
            <a:off x="251520" y="1268760"/>
            <a:ext cx="8640960" cy="309634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Bent Arrow 13"/>
          <p:cNvSpPr/>
          <p:nvPr/>
        </p:nvSpPr>
        <p:spPr>
          <a:xfrm>
            <a:off x="1979712" y="2492896"/>
            <a:ext cx="504056" cy="18722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0751" y="4374232"/>
            <a:ext cx="36724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must place the cursor here and write the name of the university you attended.</a:t>
            </a:r>
          </a:p>
        </p:txBody>
      </p:sp>
    </p:spTree>
    <p:extLst>
      <p:ext uri="{BB962C8B-B14F-4D97-AF65-F5344CB8AC3E}">
        <p14:creationId xmlns:p14="http://schemas.microsoft.com/office/powerpoint/2010/main" val="4150772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can access the following links to complete the Application Form for Admission to Graduate Studies at UPR - Rio </a:t>
            </a:r>
            <a:r>
              <a:rPr lang="en-US" sz="2800" dirty="0" err="1"/>
              <a:t>Piedras</a:t>
            </a:r>
            <a:r>
              <a:rPr lang="en-US" sz="2800" dirty="0"/>
              <a:t> Campus and learn about the graduate academic offerings and their requisites for admission:</a:t>
            </a:r>
          </a:p>
          <a:p>
            <a:pPr marL="0" indent="0" algn="ctr">
              <a:buNone/>
            </a:pPr>
            <a:r>
              <a:rPr lang="es-PR" sz="2800" dirty="0" err="1"/>
              <a:t>Admission</a:t>
            </a:r>
            <a:r>
              <a:rPr lang="es-PR" sz="2800" dirty="0"/>
              <a:t> </a:t>
            </a:r>
            <a:r>
              <a:rPr lang="es-PR" sz="2800" dirty="0" err="1"/>
              <a:t>Application</a:t>
            </a:r>
            <a:r>
              <a:rPr lang="es-PR" sz="2800" dirty="0"/>
              <a:t> </a:t>
            </a:r>
            <a:r>
              <a:rPr lang="es-PR" sz="2800" dirty="0" err="1"/>
              <a:t>Form</a:t>
            </a:r>
            <a:endParaRPr lang="es-PR" sz="2800" dirty="0"/>
          </a:p>
          <a:p>
            <a:pPr marL="0" indent="0" algn="ctr">
              <a:buNone/>
            </a:pPr>
            <a:r>
              <a:rPr lang="es-PR" sz="2800" dirty="0">
                <a:hlinkClick r:id="rId2"/>
              </a:rPr>
              <a:t>https://solicitud.upr.edu/</a:t>
            </a:r>
            <a:r>
              <a:rPr lang="es-PR" sz="2800" dirty="0"/>
              <a:t> </a:t>
            </a:r>
          </a:p>
          <a:p>
            <a:pPr marL="0" indent="0" algn="ctr">
              <a:buNone/>
            </a:pPr>
            <a:r>
              <a:rPr lang="es-PR" sz="2800" dirty="0" err="1"/>
              <a:t>Dean’s</a:t>
            </a:r>
            <a:r>
              <a:rPr lang="es-PR" sz="2800" dirty="0"/>
              <a:t> Office of </a:t>
            </a:r>
            <a:r>
              <a:rPr lang="es-PR" sz="2800" dirty="0" err="1"/>
              <a:t>Graduate</a:t>
            </a:r>
            <a:r>
              <a:rPr lang="es-PR" sz="2800" dirty="0"/>
              <a:t> </a:t>
            </a:r>
            <a:r>
              <a:rPr lang="es-PR" sz="2800" dirty="0" err="1"/>
              <a:t>Studies</a:t>
            </a:r>
            <a:r>
              <a:rPr lang="es-PR" sz="2800" dirty="0"/>
              <a:t> and </a:t>
            </a:r>
            <a:r>
              <a:rPr lang="es-PR" sz="2800" dirty="0" err="1"/>
              <a:t>Research</a:t>
            </a:r>
            <a:endParaRPr lang="es-PR" sz="2800" dirty="0"/>
          </a:p>
          <a:p>
            <a:pPr marL="0" indent="0" algn="ctr">
              <a:buNone/>
            </a:pPr>
            <a:r>
              <a:rPr lang="es-PR" sz="2800" dirty="0">
                <a:hlinkClick r:id="rId3"/>
              </a:rPr>
              <a:t>https://graduados.uprrp.edu</a:t>
            </a:r>
            <a:r>
              <a:rPr lang="es-P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92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Required Documents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10353"/>
            <a:ext cx="8075240" cy="30932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6915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Required Documents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92074"/>
            <a:ext cx="8147248" cy="42178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Oval 2"/>
          <p:cNvSpPr/>
          <p:nvPr/>
        </p:nvSpPr>
        <p:spPr>
          <a:xfrm>
            <a:off x="1619672" y="5085184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9552" y="537321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770129"/>
            <a:ext cx="57709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You must download the academic transcripts, degree certificates, essays, and your resume or curriculum vitae. The documents identified with an </a:t>
            </a:r>
            <a:r>
              <a:rPr lang="en-US" sz="1200" dirty="0">
                <a:solidFill>
                  <a:srgbClr val="FF0000"/>
                </a:solidFill>
              </a:rPr>
              <a:t>* </a:t>
            </a:r>
            <a:r>
              <a:rPr lang="en-US" sz="1200" dirty="0"/>
              <a:t>are required. Once you downloaded each of them, select </a:t>
            </a:r>
            <a:r>
              <a:rPr lang="en-US" sz="1200" b="1" dirty="0"/>
              <a:t>UPLOAD FILES.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2185650" y="5166815"/>
            <a:ext cx="740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828943" y="499401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514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Recommendations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2" y="2132856"/>
            <a:ext cx="7645273" cy="201622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9592" y="4573263"/>
            <a:ext cx="750125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It is important that you check how many letters of recommendation are required by the academic program you are interested in. Some programs require 2 letters, while others require 3. You can add the contact information of up to 4 people.</a:t>
            </a:r>
          </a:p>
        </p:txBody>
      </p:sp>
    </p:spTree>
    <p:extLst>
      <p:ext uri="{BB962C8B-B14F-4D97-AF65-F5344CB8AC3E}">
        <p14:creationId xmlns:p14="http://schemas.microsoft.com/office/powerpoint/2010/main" val="2198120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Recommendations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2" y="1772816"/>
            <a:ext cx="804571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88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Application Form with All Needed Documents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171783" cy="403244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Oval 1"/>
          <p:cNvSpPr/>
          <p:nvPr/>
        </p:nvSpPr>
        <p:spPr>
          <a:xfrm>
            <a:off x="971600" y="458112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27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Filing of Graduate Admission Application Processing Fee</a:t>
            </a:r>
            <a:endParaRPr lang="es-P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38736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order to submit the graduate admission application form you must issue the corresponding payment.</a:t>
            </a:r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endParaRPr lang="es-PR" dirty="0"/>
          </a:p>
        </p:txBody>
      </p:sp>
      <p:sp>
        <p:nvSpPr>
          <p:cNvPr id="6" name="Rectangle 5"/>
          <p:cNvSpPr/>
          <p:nvPr/>
        </p:nvSpPr>
        <p:spPr>
          <a:xfrm>
            <a:off x="3995936" y="1700808"/>
            <a:ext cx="4355976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</a:rPr>
              <a:t>The payment is made electronically from the platform using the following payment methods: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</a:rPr>
              <a:t>ATH (Banco Popular)</a:t>
            </a:r>
          </a:p>
          <a:p>
            <a:pPr lvl="0">
              <a:spcBef>
                <a:spcPct val="20000"/>
              </a:spcBef>
            </a:pPr>
            <a:endParaRPr lang="en-US" sz="28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sz="28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ownload Major Credit Card Logo Image HQ PNG Image | FreePNGIm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/>
        </p:blipFill>
        <p:spPr bwMode="auto">
          <a:xfrm>
            <a:off x="5165812" y="4653136"/>
            <a:ext cx="2016224" cy="8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90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Cost Breakdown Per Application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Graduate Admission Application</a:t>
            </a:r>
          </a:p>
          <a:p>
            <a:pPr marL="400050" lvl="1" indent="0">
              <a:buNone/>
            </a:pPr>
            <a:r>
              <a:rPr lang="en-US" dirty="0"/>
              <a:t>$30.00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Graduate Admission Application (Trimester)</a:t>
            </a:r>
          </a:p>
          <a:p>
            <a:pPr marL="400050" lvl="1" indent="0">
              <a:buNone/>
            </a:pPr>
            <a:r>
              <a:rPr lang="en-US" dirty="0"/>
              <a:t>$30.00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Graduate Level Study Permit Application</a:t>
            </a:r>
          </a:p>
          <a:p>
            <a:pPr marL="400050" lvl="1" indent="0">
              <a:buNone/>
            </a:pPr>
            <a:r>
              <a:rPr lang="en-US" dirty="0"/>
              <a:t>$30.00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Graduate Readmission Application </a:t>
            </a:r>
          </a:p>
          <a:p>
            <a:pPr marL="400050" lvl="1" indent="0">
              <a:buNone/>
            </a:pPr>
            <a:r>
              <a:rPr lang="en-US" dirty="0"/>
              <a:t>$35.00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3d Payment Images - Free Download on Freepi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016919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99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Submitted Application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7342"/>
            <a:ext cx="8103406" cy="3052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2323" y="3140968"/>
            <a:ext cx="16561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María L. Castro Romero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3356992"/>
            <a:ext cx="1728191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maria.castro19@upr.edu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5477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082551"/>
          </a:xfrm>
        </p:spPr>
        <p:txBody>
          <a:bodyPr/>
          <a:lstStyle/>
          <a:p>
            <a:r>
              <a:rPr lang="en-US" dirty="0"/>
              <a:t>        Additional Information		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63588" y="2852936"/>
            <a:ext cx="7416824" cy="2137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María L. Castro Romero</a:t>
            </a:r>
          </a:p>
          <a:p>
            <a:r>
              <a:rPr lang="en-US" dirty="0"/>
              <a:t>Graduate Admissions Coordinator</a:t>
            </a:r>
          </a:p>
          <a:p>
            <a:r>
              <a:rPr lang="en-US" dirty="0">
                <a:hlinkClick r:id="rId2"/>
              </a:rPr>
              <a:t>maria.castro19@upr.edu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admisiones.degi@upr.edu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5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should I do before completing the application?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2453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Get to know the graduate academic offerings that our Rio </a:t>
            </a:r>
            <a:r>
              <a:rPr lang="en-US" dirty="0" err="1"/>
              <a:t>Piedras</a:t>
            </a:r>
            <a:r>
              <a:rPr lang="en-US" dirty="0"/>
              <a:t> Campus offers. Click the following link to access the document: </a:t>
            </a:r>
            <a:r>
              <a:rPr lang="en-US" dirty="0">
                <a:hlinkClick r:id="rId2"/>
              </a:rPr>
              <a:t>https://drive.google.com/file/d/1N5oVsPsbzFW45jiDC2Cb6FKf2vOURzPO/view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Check the admission requirements for the program of your interest on the following link: </a:t>
            </a:r>
            <a:r>
              <a:rPr lang="en-US" dirty="0">
                <a:hlinkClick r:id="rId3"/>
              </a:rPr>
              <a:t>https://graduados.uprrp.edu/estudiantiles/requisitosgraduados/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Identify the deadlines and the documents you must submit as part of your application for graduate studies.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Anyone interested in submitting an application for graduate studies must have, at least, a bachelor's degree</a:t>
            </a:r>
          </a:p>
        </p:txBody>
      </p:sp>
      <p:pic>
        <p:nvPicPr>
          <p:cNvPr id="1026" name="Picture 2" descr="Finding information in non-fiction texts - English - Learning with BBC  Bitesize - BBC Bite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6193"/>
            <a:ext cx="4038600" cy="24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5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should I do before completing the application?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3928" y="1556792"/>
            <a:ext cx="4762872" cy="43204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Have available the academic transcripts for all degrees earned.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For example: Bachelor’s academic transcript, Master’s or Juris Doctorate academic transcript.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must also have evidence of the conferred Bachelor’s or Master’s degree.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Identify the deadlines and the documents you must submit as part of your application for graduate studies.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Anyone interested in submitting an application for graduate studies must have, at least, a bachelor's degree.</a:t>
            </a:r>
          </a:p>
        </p:txBody>
      </p:sp>
      <p:pic>
        <p:nvPicPr>
          <p:cNvPr id="5" name="Picture 2" descr="Checklists and Achievement Charts for Students with Learning Disabilit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3322712" cy="33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9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CREATING YOUR ACCOUNT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37537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UPR ADMISSIONS PORTAL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4357"/>
            <a:ext cx="7251076" cy="24976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907704" y="3442411"/>
            <a:ext cx="355071" cy="1669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63688" y="5373216"/>
            <a:ext cx="49685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must select “Create New Account”</a:t>
            </a:r>
            <a:endParaRPr lang="es-PR" dirty="0" err="1"/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-126709" y="2835121"/>
            <a:ext cx="1521586" cy="4756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6820" y="1549114"/>
            <a:ext cx="773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be able to choose your preferred language, Spanish or English, when completing the application form. </a:t>
            </a:r>
            <a:endParaRPr lang="es-PR" b="1" dirty="0" err="1"/>
          </a:p>
        </p:txBody>
      </p:sp>
      <p:sp>
        <p:nvSpPr>
          <p:cNvPr id="17" name="Oval 16"/>
          <p:cNvSpPr/>
          <p:nvPr/>
        </p:nvSpPr>
        <p:spPr>
          <a:xfrm>
            <a:off x="306602" y="3717033"/>
            <a:ext cx="1252527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1019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80698" cy="56207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/>
              <a:t>Graduate Admission Application UPR-Río Piedras</a:t>
            </a:r>
            <a:endParaRPr lang="en-US" sz="3200" dirty="0"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21570"/>
            <a:ext cx="8304634" cy="4158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ight Arrow Callout 4"/>
          <p:cNvSpPr/>
          <p:nvPr/>
        </p:nvSpPr>
        <p:spPr>
          <a:xfrm flipH="1">
            <a:off x="5148064" y="1988840"/>
            <a:ext cx="2640310" cy="619125"/>
          </a:xfrm>
          <a:prstGeom prst="rightArrowCallout">
            <a:avLst>
              <a:gd name="adj1" fmla="val 35072"/>
              <a:gd name="adj2" fmla="val 25000"/>
              <a:gd name="adj3" fmla="val 25000"/>
              <a:gd name="adj4" fmla="val 6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must select University of Puerto Rico Río </a:t>
            </a:r>
            <a:r>
              <a:rPr lang="en-U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Piedras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123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R" dirty="0" err="1"/>
              <a:t>Available</a:t>
            </a:r>
            <a:r>
              <a:rPr lang="es-PR" dirty="0"/>
              <a:t> </a:t>
            </a:r>
            <a:r>
              <a:rPr lang="es-PR" dirty="0" err="1"/>
              <a:t>Admission</a:t>
            </a:r>
            <a:r>
              <a:rPr lang="es-PR" dirty="0"/>
              <a:t> </a:t>
            </a:r>
            <a:r>
              <a:rPr lang="es-PR" dirty="0" err="1"/>
              <a:t>Applications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5" y="2132856"/>
            <a:ext cx="8046690" cy="26416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723052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93305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account has been created your name will appear on the left and you will see the fields you need to fill out. The application consists of 9 parts. </a:t>
            </a:r>
            <a:r>
              <a:rPr lang="en-US" b="1" dirty="0">
                <a:solidFill>
                  <a:srgbClr val="FF0000"/>
                </a:solidFill>
              </a:rPr>
              <a:t>Important! </a:t>
            </a:r>
            <a:r>
              <a:rPr lang="en-US" dirty="0"/>
              <a:t>Make sure to click </a:t>
            </a:r>
            <a:r>
              <a:rPr lang="en-US" i="1" dirty="0"/>
              <a:t>save (1) </a:t>
            </a:r>
            <a:r>
              <a:rPr lang="en-US" dirty="0"/>
              <a:t>once each part is completed and </a:t>
            </a:r>
            <a:r>
              <a:rPr lang="en-US" i="1" dirty="0"/>
              <a:t>next (2) </a:t>
            </a:r>
            <a:r>
              <a:rPr lang="en-US" dirty="0"/>
              <a:t>before continuing.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856985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403648" y="3281449"/>
            <a:ext cx="24969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3281449"/>
            <a:ext cx="24969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445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6F7AF7624834B85D3B7AB44B7E06E" ma:contentTypeVersion="15" ma:contentTypeDescription="Create a new document." ma:contentTypeScope="" ma:versionID="9575578c9424ac95197104c18e611ad7">
  <xsd:schema xmlns:xsd="http://www.w3.org/2001/XMLSchema" xmlns:xs="http://www.w3.org/2001/XMLSchema" xmlns:p="http://schemas.microsoft.com/office/2006/metadata/properties" xmlns:ns1="http://schemas.microsoft.com/sharepoint/v3" xmlns:ns3="4dca4b0f-d15a-4a4b-8e77-e632ce26d754" xmlns:ns4="550aa3be-acdb-4877-ab72-65c6660c5b29" targetNamespace="http://schemas.microsoft.com/office/2006/metadata/properties" ma:root="true" ma:fieldsID="c2c3270ed9490994d55cdff54c35ecd8" ns1:_="" ns3:_="" ns4:_="">
    <xsd:import namespace="http://schemas.microsoft.com/sharepoint/v3"/>
    <xsd:import namespace="4dca4b0f-d15a-4a4b-8e77-e632ce26d754"/>
    <xsd:import namespace="550aa3be-acdb-4877-ab72-65c6660c5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a4b0f-d15a-4a4b-8e77-e632ce26d7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aa3be-acdb-4877-ab72-65c6660c5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927C4-7ACC-4926-B45E-9955FFC0C0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F5B8FE-861A-469E-ABBB-DDE355DB387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dca4b0f-d15a-4a4b-8e77-e632ce26d754"/>
    <ds:schemaRef ds:uri="550aa3be-acdb-4877-ab72-65c6660c5b29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D2C574-622F-4E97-B2C5-273EB3428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dca4b0f-d15a-4a4b-8e77-e632ce26d754"/>
    <ds:schemaRef ds:uri="550aa3be-acdb-4877-ab72-65c6660c5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15940</TotalTime>
  <Words>738</Words>
  <Application>Microsoft Office PowerPoint</Application>
  <PresentationFormat>Presentación en pantalla (4:3)</PresentationFormat>
  <Paragraphs>96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Office Theme</vt:lpstr>
      <vt:lpstr>Application Form for Admission to Graduate Studies at UPR - Río Piedras Campus</vt:lpstr>
      <vt:lpstr>General Information</vt:lpstr>
      <vt:lpstr>What should I do before completing the application?</vt:lpstr>
      <vt:lpstr>What should I do before completing the application?</vt:lpstr>
      <vt:lpstr>CREATING YOUR ACCOUNT</vt:lpstr>
      <vt:lpstr>UPR ADMISSIONS PORTAL</vt:lpstr>
      <vt:lpstr>Graduate Admission Application UPR-Río Piedras</vt:lpstr>
      <vt:lpstr>Available Admission Applications</vt:lpstr>
      <vt:lpstr>Presentación de PowerPoint</vt:lpstr>
      <vt:lpstr>Personal Information</vt:lpstr>
      <vt:lpstr>Contact Information</vt:lpstr>
      <vt:lpstr>Emergency Contact</vt:lpstr>
      <vt:lpstr>Residency and Citizenship -  Local Applicants</vt:lpstr>
      <vt:lpstr>Residency and Citizenship - Applicants residing in USA</vt:lpstr>
      <vt:lpstr>Residency and Citizenship - International Students</vt:lpstr>
      <vt:lpstr>Residency and Citizenship - International Students in Puerto Rico</vt:lpstr>
      <vt:lpstr>Study Alternatives</vt:lpstr>
      <vt:lpstr>Universities</vt:lpstr>
      <vt:lpstr>Universities</vt:lpstr>
      <vt:lpstr>Required Documents</vt:lpstr>
      <vt:lpstr>Required Documents</vt:lpstr>
      <vt:lpstr>Recommendations</vt:lpstr>
      <vt:lpstr>Recommendations</vt:lpstr>
      <vt:lpstr>Application Form with All Needed Documents</vt:lpstr>
      <vt:lpstr>Filing of Graduate Admission Application Processing Fee</vt:lpstr>
      <vt:lpstr>Cost Breakdown Per Application</vt:lpstr>
      <vt:lpstr>Submitted Application</vt:lpstr>
      <vt:lpstr>        Additional Information  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JCamacho</dc:creator>
  <cp:lastModifiedBy>KATIOLY CABRERA VALENTIN</cp:lastModifiedBy>
  <cp:revision>449</cp:revision>
  <cp:lastPrinted>2022-03-21T19:39:43Z</cp:lastPrinted>
  <dcterms:created xsi:type="dcterms:W3CDTF">2012-07-11T11:55:58Z</dcterms:created>
  <dcterms:modified xsi:type="dcterms:W3CDTF">2024-04-30T15:59:55Z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0x0101008FC6F7AF7624834B85D3B7AB44B7E06E</vt:lpwstr>
  </property>
</Properties>
</file>