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5"/>
  </p:notesMasterIdLst>
  <p:sldIdLst>
    <p:sldId id="349" r:id="rId2"/>
    <p:sldId id="297" r:id="rId3"/>
    <p:sldId id="299" r:id="rId4"/>
    <p:sldId id="258" r:id="rId5"/>
    <p:sldId id="305" r:id="rId6"/>
    <p:sldId id="335" r:id="rId7"/>
    <p:sldId id="326" r:id="rId8"/>
    <p:sldId id="327" r:id="rId9"/>
    <p:sldId id="314" r:id="rId10"/>
    <p:sldId id="346" r:id="rId11"/>
    <p:sldId id="340" r:id="rId12"/>
    <p:sldId id="347" r:id="rId13"/>
    <p:sldId id="274" r:id="rId14"/>
    <p:sldId id="334" r:id="rId15"/>
    <p:sldId id="329" r:id="rId16"/>
    <p:sldId id="312" r:id="rId17"/>
    <p:sldId id="348" r:id="rId18"/>
    <p:sldId id="309" r:id="rId19"/>
    <p:sldId id="298" r:id="rId20"/>
    <p:sldId id="322" r:id="rId21"/>
    <p:sldId id="323" r:id="rId22"/>
    <p:sldId id="324" r:id="rId23"/>
    <p:sldId id="32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D77344-3005-4BE9-B7C2-3A05270FACE5}">
          <p14:sldIdLst>
            <p14:sldId id="349"/>
            <p14:sldId id="297"/>
            <p14:sldId id="299"/>
            <p14:sldId id="258"/>
            <p14:sldId id="305"/>
            <p14:sldId id="335"/>
            <p14:sldId id="326"/>
            <p14:sldId id="327"/>
            <p14:sldId id="314"/>
            <p14:sldId id="346"/>
            <p14:sldId id="340"/>
            <p14:sldId id="347"/>
            <p14:sldId id="274"/>
            <p14:sldId id="334"/>
            <p14:sldId id="329"/>
            <p14:sldId id="312"/>
            <p14:sldId id="348"/>
            <p14:sldId id="309"/>
          </p14:sldIdLst>
        </p14:section>
        <p14:section name="Untitled Section" id="{BCDB382F-9964-4286-8C19-698CB72B883C}">
          <p14:sldIdLst>
            <p14:sldId id="298"/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89136" autoAdjust="0"/>
  </p:normalViewPr>
  <p:slideViewPr>
    <p:cSldViewPr snapToGrid="0">
      <p:cViewPr varScale="1">
        <p:scale>
          <a:sx n="78" d="100"/>
          <a:sy n="78" d="100"/>
        </p:scale>
        <p:origin x="89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. FELICIANO DELGADO" userId="584ab9e3-8da6-4f89-b57e-2bc782fd7113" providerId="ADAL" clId="{6C554203-779F-4AEB-B5A4-8595979AC967}"/>
    <pc:docChg chg="modSld">
      <pc:chgData name="ANA M. FELICIANO DELGADO" userId="584ab9e3-8da6-4f89-b57e-2bc782fd7113" providerId="ADAL" clId="{6C554203-779F-4AEB-B5A4-8595979AC967}" dt="2026-02-10T15:03:49.311" v="0" actId="20577"/>
      <pc:docMkLst>
        <pc:docMk/>
      </pc:docMkLst>
      <pc:sldChg chg="modSp mod">
        <pc:chgData name="ANA M. FELICIANO DELGADO" userId="584ab9e3-8da6-4f89-b57e-2bc782fd7113" providerId="ADAL" clId="{6C554203-779F-4AEB-B5A4-8595979AC967}" dt="2026-02-10T15:03:49.311" v="0" actId="20577"/>
        <pc:sldMkLst>
          <pc:docMk/>
          <pc:sldMk cId="1276448257" sldId="325"/>
        </pc:sldMkLst>
        <pc:spChg chg="mod">
          <ac:chgData name="ANA M. FELICIANO DELGADO" userId="584ab9e3-8da6-4f89-b57e-2bc782fd7113" providerId="ADAL" clId="{6C554203-779F-4AEB-B5A4-8595979AC967}" dt="2026-02-10T15:03:49.311" v="0" actId="20577"/>
          <ac:spMkLst>
            <pc:docMk/>
            <pc:sldMk cId="1276448257" sldId="325"/>
            <ac:spMk id="4" creationId="{FC866F0F-59CE-F2F6-A7F6-140166A0CAF9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0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1.svg"/><Relationship Id="rId1" Type="http://schemas.openxmlformats.org/officeDocument/2006/relationships/image" Target="../media/image25.png"/><Relationship Id="rId6" Type="http://schemas.openxmlformats.org/officeDocument/2006/relationships/image" Target="../media/image35.svg"/><Relationship Id="rId5" Type="http://schemas.openxmlformats.org/officeDocument/2006/relationships/image" Target="../media/image27.png"/><Relationship Id="rId4" Type="http://schemas.openxmlformats.org/officeDocument/2006/relationships/image" Target="../media/image3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svg"/><Relationship Id="rId1" Type="http://schemas.openxmlformats.org/officeDocument/2006/relationships/image" Target="../media/image31.png"/><Relationship Id="rId6" Type="http://schemas.openxmlformats.org/officeDocument/2006/relationships/image" Target="../media/image44.svg"/><Relationship Id="rId5" Type="http://schemas.openxmlformats.org/officeDocument/2006/relationships/image" Target="../media/image3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0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1.svg"/><Relationship Id="rId1" Type="http://schemas.openxmlformats.org/officeDocument/2006/relationships/image" Target="../media/image25.png"/><Relationship Id="rId6" Type="http://schemas.openxmlformats.org/officeDocument/2006/relationships/image" Target="../media/image35.svg"/><Relationship Id="rId5" Type="http://schemas.openxmlformats.org/officeDocument/2006/relationships/image" Target="../media/image27.png"/><Relationship Id="rId4" Type="http://schemas.openxmlformats.org/officeDocument/2006/relationships/image" Target="../media/image3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svg"/><Relationship Id="rId1" Type="http://schemas.openxmlformats.org/officeDocument/2006/relationships/image" Target="../media/image31.png"/><Relationship Id="rId6" Type="http://schemas.openxmlformats.org/officeDocument/2006/relationships/image" Target="../media/image44.svg"/><Relationship Id="rId5" Type="http://schemas.openxmlformats.org/officeDocument/2006/relationships/image" Target="../media/image3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04F72-717C-4B4C-B438-986420BA0937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2FD0DA-73DA-4CF5-8E90-24501E4CCF70}">
      <dgm:prSet phldrT="[Text]"/>
      <dgm:spPr/>
      <dgm:t>
        <a:bodyPr/>
        <a:lstStyle/>
        <a:p>
          <a:r>
            <a:rPr lang="en-US">
              <a:latin typeface="Rockwell Nova" panose="02060503020205020403" pitchFamily="18" charset="0"/>
            </a:rPr>
            <a:t># Award</a:t>
          </a:r>
        </a:p>
      </dgm:t>
    </dgm:pt>
    <dgm:pt modelId="{D54EFCAC-483B-4B4E-A8FB-7167DD07AD76}" type="parTrans" cxnId="{1DB3625A-287A-4DC6-9B2A-CF0CCCC97D41}">
      <dgm:prSet/>
      <dgm:spPr/>
      <dgm:t>
        <a:bodyPr/>
        <a:lstStyle/>
        <a:p>
          <a:endParaRPr lang="en-US"/>
        </a:p>
      </dgm:t>
    </dgm:pt>
    <dgm:pt modelId="{C17EBD92-AE18-4A41-8CC4-D058D8CD8226}" type="sibTrans" cxnId="{1DB3625A-287A-4DC6-9B2A-CF0CCCC97D41}">
      <dgm:prSet/>
      <dgm:spPr/>
      <dgm:t>
        <a:bodyPr/>
        <a:lstStyle/>
        <a:p>
          <a:endParaRPr lang="en-US"/>
        </a:p>
      </dgm:t>
    </dgm:pt>
    <dgm:pt modelId="{22F0D368-C951-4AD9-8141-3A8CB5FBA718}">
      <dgm:prSet phldrT="[Text]"/>
      <dgm:spPr/>
      <dgm:t>
        <a:bodyPr/>
        <a:lstStyle/>
        <a:p>
          <a:pPr marL="0" lvl="0" indent="0" defTabSz="2044700"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>
              <a:latin typeface="Rockwell Nova" panose="02060503020205020403" pitchFamily="18" charset="0"/>
              <a:ea typeface="+mn-ea"/>
              <a:cs typeface="+mn-cs"/>
            </a:rPr>
            <a:t>Total de </a:t>
          </a:r>
          <a:r>
            <a:rPr lang="en-US" kern="1200" dirty="0" err="1">
              <a:latin typeface="Rockwell Nova" panose="02060503020205020403" pitchFamily="18" charset="0"/>
              <a:ea typeface="+mn-ea"/>
              <a:cs typeface="+mn-cs"/>
            </a:rPr>
            <a:t>Presupuesto</a:t>
          </a:r>
          <a:endParaRPr lang="en-US" kern="1200" dirty="0">
            <a:latin typeface="Rockwell Nova" panose="02060503020205020403" pitchFamily="18" charset="0"/>
            <a:ea typeface="+mn-ea"/>
            <a:cs typeface="+mn-cs"/>
          </a:endParaRPr>
        </a:p>
      </dgm:t>
    </dgm:pt>
    <dgm:pt modelId="{8FC312F2-5B43-4AC2-BB17-FB7E42FB5FAC}" type="parTrans" cxnId="{D175A6A7-C512-40DE-A246-8CD34A307DAF}">
      <dgm:prSet/>
      <dgm:spPr/>
      <dgm:t>
        <a:bodyPr/>
        <a:lstStyle/>
        <a:p>
          <a:endParaRPr lang="en-US"/>
        </a:p>
      </dgm:t>
    </dgm:pt>
    <dgm:pt modelId="{32CA4B86-207B-466B-AED9-DA67FE4FD317}" type="sibTrans" cxnId="{D175A6A7-C512-40DE-A246-8CD34A307DAF}">
      <dgm:prSet/>
      <dgm:spPr/>
      <dgm:t>
        <a:bodyPr/>
        <a:lstStyle/>
        <a:p>
          <a:endParaRPr lang="en-US"/>
        </a:p>
      </dgm:t>
    </dgm:pt>
    <dgm:pt modelId="{FC2985C5-5F5A-4425-B0EA-B911FD8AC799}">
      <dgm:prSet phldrT="[Text]"/>
      <dgm:spPr/>
      <dgm:t>
        <a:bodyPr/>
        <a:lstStyle/>
        <a:p>
          <a:pPr marL="0" lvl="0" indent="0" defTabSz="2044700"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 err="1">
              <a:latin typeface="Rockwell Nova" panose="02060503020205020403" pitchFamily="18" charset="0"/>
            </a:rPr>
            <a:t>Términos</a:t>
          </a:r>
          <a:r>
            <a:rPr lang="en-US" kern="1200" dirty="0">
              <a:latin typeface="Rockwell Nova" panose="02060503020205020403" pitchFamily="18" charset="0"/>
            </a:rPr>
            <a:t> y </a:t>
          </a:r>
          <a:r>
            <a:rPr lang="en-US" kern="1200" dirty="0" err="1">
              <a:latin typeface="Rockwell Nova" panose="02060503020205020403" pitchFamily="18" charset="0"/>
            </a:rPr>
            <a:t>Condiciones</a:t>
          </a:r>
          <a:endParaRPr lang="en-US" kern="1200" dirty="0">
            <a:latin typeface="Rockwell Nova" panose="02060503020205020403" pitchFamily="18" charset="0"/>
            <a:ea typeface="+mn-ea"/>
            <a:cs typeface="+mn-cs"/>
          </a:endParaRPr>
        </a:p>
      </dgm:t>
    </dgm:pt>
    <dgm:pt modelId="{EB5329C2-CBD0-47DC-9042-FC1797892467}" type="parTrans" cxnId="{4C1467C6-AE85-4A06-B97E-6703D10DB5E4}">
      <dgm:prSet/>
      <dgm:spPr/>
      <dgm:t>
        <a:bodyPr/>
        <a:lstStyle/>
        <a:p>
          <a:endParaRPr lang="en-US"/>
        </a:p>
      </dgm:t>
    </dgm:pt>
    <dgm:pt modelId="{FF3026F3-3A6A-4144-8680-679A9D89027B}" type="sibTrans" cxnId="{4C1467C6-AE85-4A06-B97E-6703D10DB5E4}">
      <dgm:prSet/>
      <dgm:spPr/>
      <dgm:t>
        <a:bodyPr/>
        <a:lstStyle/>
        <a:p>
          <a:endParaRPr lang="en-US"/>
        </a:p>
      </dgm:t>
    </dgm:pt>
    <dgm:pt modelId="{27847837-C7C1-465B-8F38-4306771FD77E}">
      <dgm:prSet phldrT="[Text]"/>
      <dgm:spPr/>
      <dgm:t>
        <a:bodyPr/>
        <a:lstStyle/>
        <a:p>
          <a:r>
            <a:rPr lang="en-US" dirty="0" err="1">
              <a:latin typeface="Rockwell Nova" panose="02060503020205020403" pitchFamily="18" charset="0"/>
            </a:rPr>
            <a:t>Vigencia</a:t>
          </a:r>
          <a:endParaRPr lang="en-US" dirty="0">
            <a:latin typeface="Rockwell Nova" panose="02060503020205020403" pitchFamily="18" charset="0"/>
          </a:endParaRPr>
        </a:p>
      </dgm:t>
    </dgm:pt>
    <dgm:pt modelId="{9A538C25-09AF-435E-B6FF-5B8C61338F55}" type="parTrans" cxnId="{62DFA5D5-9471-474A-A8B7-14E42DC304C8}">
      <dgm:prSet/>
      <dgm:spPr/>
      <dgm:t>
        <a:bodyPr/>
        <a:lstStyle/>
        <a:p>
          <a:endParaRPr lang="en-US"/>
        </a:p>
      </dgm:t>
    </dgm:pt>
    <dgm:pt modelId="{5FAB8255-BA4B-4BDE-BE9A-888BD2315897}" type="sibTrans" cxnId="{62DFA5D5-9471-474A-A8B7-14E42DC304C8}">
      <dgm:prSet/>
      <dgm:spPr/>
      <dgm:t>
        <a:bodyPr/>
        <a:lstStyle/>
        <a:p>
          <a:endParaRPr lang="en-US"/>
        </a:p>
      </dgm:t>
    </dgm:pt>
    <dgm:pt modelId="{0A152250-DC99-47AA-9F69-FA6C32C1A449}">
      <dgm:prSet phldrT="[Text]"/>
      <dgm:spPr/>
      <dgm:t>
        <a:bodyPr/>
        <a:lstStyle/>
        <a:p>
          <a:r>
            <a:rPr lang="en-US" dirty="0" err="1">
              <a:latin typeface="Rockwell Nova" panose="02060503020205020403" pitchFamily="18" charset="0"/>
            </a:rPr>
            <a:t>Partidas</a:t>
          </a:r>
          <a:endParaRPr lang="en-US" dirty="0">
            <a:latin typeface="Rockwell Nova" panose="02060503020205020403" pitchFamily="18" charset="0"/>
          </a:endParaRPr>
        </a:p>
      </dgm:t>
    </dgm:pt>
    <dgm:pt modelId="{DA6485A3-D7A1-47E3-8D0A-58B2D77AFB01}" type="parTrans" cxnId="{9D824450-3421-42AB-8651-C24447217B2A}">
      <dgm:prSet/>
      <dgm:spPr/>
      <dgm:t>
        <a:bodyPr/>
        <a:lstStyle/>
        <a:p>
          <a:endParaRPr lang="en-US"/>
        </a:p>
      </dgm:t>
    </dgm:pt>
    <dgm:pt modelId="{00F2BDC8-91D8-467F-BCC5-A357B8FA7899}" type="sibTrans" cxnId="{9D824450-3421-42AB-8651-C24447217B2A}">
      <dgm:prSet/>
      <dgm:spPr/>
      <dgm:t>
        <a:bodyPr/>
        <a:lstStyle/>
        <a:p>
          <a:endParaRPr lang="en-US"/>
        </a:p>
      </dgm:t>
    </dgm:pt>
    <dgm:pt modelId="{704085E9-FA20-4971-99E3-4D7E9ADDA435}" type="pres">
      <dgm:prSet presAssocID="{30E04F72-717C-4B4C-B438-986420BA09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F8D827-B3E0-4E57-947D-04E964CC36C0}" type="pres">
      <dgm:prSet presAssocID="{2C2FD0DA-73DA-4CF5-8E90-24501E4CCF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F3E68-7184-454E-A373-4FACF0D0F33A}" type="pres">
      <dgm:prSet presAssocID="{C17EBD92-AE18-4A41-8CC4-D058D8CD8226}" presName="sibTrans" presStyleCnt="0"/>
      <dgm:spPr/>
    </dgm:pt>
    <dgm:pt modelId="{AD5201EE-4555-4575-99E0-EE56C9BD2991}" type="pres">
      <dgm:prSet presAssocID="{27847837-C7C1-465B-8F38-4306771FD7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8223E-5D2F-488E-88EF-7C0DEED7AB96}" type="pres">
      <dgm:prSet presAssocID="{5FAB8255-BA4B-4BDE-BE9A-888BD2315897}" presName="sibTrans" presStyleCnt="0"/>
      <dgm:spPr/>
    </dgm:pt>
    <dgm:pt modelId="{393B6213-48CA-4101-936D-395A9F532E52}" type="pres">
      <dgm:prSet presAssocID="{22F0D368-C951-4AD9-8141-3A8CB5FBA7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2C9DF-487C-40E5-8B15-9316EAE62E78}" type="pres">
      <dgm:prSet presAssocID="{32CA4B86-207B-466B-AED9-DA67FE4FD317}" presName="sibTrans" presStyleCnt="0"/>
      <dgm:spPr/>
    </dgm:pt>
    <dgm:pt modelId="{3C0277AB-C447-43AB-AE4A-4EDF13EC52B9}" type="pres">
      <dgm:prSet presAssocID="{0A152250-DC99-47AA-9F69-FA6C32C1A4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FE85C-1FF0-4150-A73F-CE567372FD66}" type="pres">
      <dgm:prSet presAssocID="{00F2BDC8-91D8-467F-BCC5-A357B8FA7899}" presName="sibTrans" presStyleCnt="0"/>
      <dgm:spPr/>
    </dgm:pt>
    <dgm:pt modelId="{C070BE54-31E8-43CC-9350-003986204ACD}" type="pres">
      <dgm:prSet presAssocID="{FC2985C5-5F5A-4425-B0EA-B911FD8AC7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167A1-DF71-4CDA-A10B-10EBEDD842AB}" type="presOf" srcId="{2C2FD0DA-73DA-4CF5-8E90-24501E4CCF70}" destId="{11F8D827-B3E0-4E57-947D-04E964CC36C0}" srcOrd="0" destOrd="0" presId="urn:microsoft.com/office/officeart/2005/8/layout/default"/>
    <dgm:cxn modelId="{D175A6A7-C512-40DE-A246-8CD34A307DAF}" srcId="{30E04F72-717C-4B4C-B438-986420BA0937}" destId="{22F0D368-C951-4AD9-8141-3A8CB5FBA718}" srcOrd="2" destOrd="0" parTransId="{8FC312F2-5B43-4AC2-BB17-FB7E42FB5FAC}" sibTransId="{32CA4B86-207B-466B-AED9-DA67FE4FD317}"/>
    <dgm:cxn modelId="{9D824450-3421-42AB-8651-C24447217B2A}" srcId="{30E04F72-717C-4B4C-B438-986420BA0937}" destId="{0A152250-DC99-47AA-9F69-FA6C32C1A449}" srcOrd="3" destOrd="0" parTransId="{DA6485A3-D7A1-47E3-8D0A-58B2D77AFB01}" sibTransId="{00F2BDC8-91D8-467F-BCC5-A357B8FA7899}"/>
    <dgm:cxn modelId="{5B1DD6A0-075F-4034-98F8-DE83CFA4C446}" type="presOf" srcId="{27847837-C7C1-465B-8F38-4306771FD77E}" destId="{AD5201EE-4555-4575-99E0-EE56C9BD2991}" srcOrd="0" destOrd="0" presId="urn:microsoft.com/office/officeart/2005/8/layout/default"/>
    <dgm:cxn modelId="{6CFA4C10-0FEE-4BC5-8DAF-69DE0BD09509}" type="presOf" srcId="{0A152250-DC99-47AA-9F69-FA6C32C1A449}" destId="{3C0277AB-C447-43AB-AE4A-4EDF13EC52B9}" srcOrd="0" destOrd="0" presId="urn:microsoft.com/office/officeart/2005/8/layout/default"/>
    <dgm:cxn modelId="{1DB3625A-287A-4DC6-9B2A-CF0CCCC97D41}" srcId="{30E04F72-717C-4B4C-B438-986420BA0937}" destId="{2C2FD0DA-73DA-4CF5-8E90-24501E4CCF70}" srcOrd="0" destOrd="0" parTransId="{D54EFCAC-483B-4B4E-A8FB-7167DD07AD76}" sibTransId="{C17EBD92-AE18-4A41-8CC4-D058D8CD8226}"/>
    <dgm:cxn modelId="{45BFBD37-CA1A-4C00-980D-6C1EE4F0AFB5}" type="presOf" srcId="{FC2985C5-5F5A-4425-B0EA-B911FD8AC799}" destId="{C070BE54-31E8-43CC-9350-003986204ACD}" srcOrd="0" destOrd="0" presId="urn:microsoft.com/office/officeart/2005/8/layout/default"/>
    <dgm:cxn modelId="{5C27DD4B-48EF-4B70-81DE-CA232A0FCC5C}" type="presOf" srcId="{30E04F72-717C-4B4C-B438-986420BA0937}" destId="{704085E9-FA20-4971-99E3-4D7E9ADDA435}" srcOrd="0" destOrd="0" presId="urn:microsoft.com/office/officeart/2005/8/layout/default"/>
    <dgm:cxn modelId="{62DFA5D5-9471-474A-A8B7-14E42DC304C8}" srcId="{30E04F72-717C-4B4C-B438-986420BA0937}" destId="{27847837-C7C1-465B-8F38-4306771FD77E}" srcOrd="1" destOrd="0" parTransId="{9A538C25-09AF-435E-B6FF-5B8C61338F55}" sibTransId="{5FAB8255-BA4B-4BDE-BE9A-888BD2315897}"/>
    <dgm:cxn modelId="{4C1467C6-AE85-4A06-B97E-6703D10DB5E4}" srcId="{30E04F72-717C-4B4C-B438-986420BA0937}" destId="{FC2985C5-5F5A-4425-B0EA-B911FD8AC799}" srcOrd="4" destOrd="0" parTransId="{EB5329C2-CBD0-47DC-9042-FC1797892467}" sibTransId="{FF3026F3-3A6A-4144-8680-679A9D89027B}"/>
    <dgm:cxn modelId="{5CF98CC7-1351-4F59-8546-619F3CE16DE8}" type="presOf" srcId="{22F0D368-C951-4AD9-8141-3A8CB5FBA718}" destId="{393B6213-48CA-4101-936D-395A9F532E52}" srcOrd="0" destOrd="0" presId="urn:microsoft.com/office/officeart/2005/8/layout/default"/>
    <dgm:cxn modelId="{43E998F7-781F-4432-A610-E9EA3B25CCF3}" type="presParOf" srcId="{704085E9-FA20-4971-99E3-4D7E9ADDA435}" destId="{11F8D827-B3E0-4E57-947D-04E964CC36C0}" srcOrd="0" destOrd="0" presId="urn:microsoft.com/office/officeart/2005/8/layout/default"/>
    <dgm:cxn modelId="{162C9A74-6B59-45AA-ACC0-FC3D7F08E22F}" type="presParOf" srcId="{704085E9-FA20-4971-99E3-4D7E9ADDA435}" destId="{DF1F3E68-7184-454E-A373-4FACF0D0F33A}" srcOrd="1" destOrd="0" presId="urn:microsoft.com/office/officeart/2005/8/layout/default"/>
    <dgm:cxn modelId="{1C664B82-6C1D-455E-BDC0-23836534C2D5}" type="presParOf" srcId="{704085E9-FA20-4971-99E3-4D7E9ADDA435}" destId="{AD5201EE-4555-4575-99E0-EE56C9BD2991}" srcOrd="2" destOrd="0" presId="urn:microsoft.com/office/officeart/2005/8/layout/default"/>
    <dgm:cxn modelId="{D5998487-2F02-49CD-9B57-6CB27BB69BD9}" type="presParOf" srcId="{704085E9-FA20-4971-99E3-4D7E9ADDA435}" destId="{8728223E-5D2F-488E-88EF-7C0DEED7AB96}" srcOrd="3" destOrd="0" presId="urn:microsoft.com/office/officeart/2005/8/layout/default"/>
    <dgm:cxn modelId="{1C07A4BF-D019-4EA2-9854-26F3C0A50F77}" type="presParOf" srcId="{704085E9-FA20-4971-99E3-4D7E9ADDA435}" destId="{393B6213-48CA-4101-936D-395A9F532E52}" srcOrd="4" destOrd="0" presId="urn:microsoft.com/office/officeart/2005/8/layout/default"/>
    <dgm:cxn modelId="{87E0DA33-8FB3-4332-B678-35696B5A24C5}" type="presParOf" srcId="{704085E9-FA20-4971-99E3-4D7E9ADDA435}" destId="{0902C9DF-487C-40E5-8B15-9316EAE62E78}" srcOrd="5" destOrd="0" presId="urn:microsoft.com/office/officeart/2005/8/layout/default"/>
    <dgm:cxn modelId="{401E07F5-8D48-42AE-B9E7-928FF7DA0059}" type="presParOf" srcId="{704085E9-FA20-4971-99E3-4D7E9ADDA435}" destId="{3C0277AB-C447-43AB-AE4A-4EDF13EC52B9}" srcOrd="6" destOrd="0" presId="urn:microsoft.com/office/officeart/2005/8/layout/default"/>
    <dgm:cxn modelId="{CB7A2B06-0569-4456-B7E0-4A41E3218D8B}" type="presParOf" srcId="{704085E9-FA20-4971-99E3-4D7E9ADDA435}" destId="{5FEFE85C-1FF0-4150-A73F-CE567372FD66}" srcOrd="7" destOrd="0" presId="urn:microsoft.com/office/officeart/2005/8/layout/default"/>
    <dgm:cxn modelId="{8DD0B320-653B-489A-9844-A1C2A307E7CE}" type="presParOf" srcId="{704085E9-FA20-4971-99E3-4D7E9ADDA435}" destId="{C070BE54-31E8-43CC-9350-003986204AC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3018A-DAE2-458A-A1ED-21E401A18DD1}" type="doc">
      <dgm:prSet loTypeId="urn:microsoft.com/office/officeart/2018/2/layout/IconVerticalSolidList" loCatId="icon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BB2A54-5A0D-4407-A4C1-BCF372847D45}">
      <dgm:prSet custT="1"/>
      <dgm:spPr/>
      <dgm:t>
        <a:bodyPr rtlCol="0" anchor="ctr"/>
        <a:lstStyle/>
        <a:p>
          <a:pPr>
            <a:lnSpc>
              <a:spcPct val="100000"/>
            </a:lnSpc>
          </a:pPr>
          <a:r>
            <a:rPr lang="es-DO" sz="1600" kern="12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Mejor visualización de los balances disponibles</a:t>
          </a:r>
          <a:r>
            <a:rPr lang="es-DO" sz="1400" kern="12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.</a:t>
          </a:r>
        </a:p>
      </dgm:t>
    </dgm:pt>
    <dgm:pt modelId="{60FC4DC8-27F0-4635-85A7-8491202C3366}" type="parTrans" cxnId="{EE3CAEE4-1A4F-47DF-9C90-B0D6A5078873}">
      <dgm:prSet/>
      <dgm:spPr/>
      <dgm:t>
        <a:bodyPr/>
        <a:lstStyle/>
        <a:p>
          <a:endParaRPr lang="es-DO" noProof="0" dirty="0"/>
        </a:p>
      </dgm:t>
    </dgm:pt>
    <dgm:pt modelId="{B2B449F5-6CE0-4FFB-B2C4-B7DD922A60F7}" type="sibTrans" cxnId="{EE3CAEE4-1A4F-47DF-9C90-B0D6A5078873}">
      <dgm:prSet/>
      <dgm:spPr/>
      <dgm:t>
        <a:bodyPr/>
        <a:lstStyle/>
        <a:p>
          <a:endParaRPr lang="es-DO" noProof="0" dirty="0"/>
        </a:p>
      </dgm:t>
    </dgm:pt>
    <dgm:pt modelId="{2996B85D-950F-49DC-91BF-E7067D26BCB8}">
      <dgm:prSet custT="1"/>
      <dgm:spPr/>
      <dgm:t>
        <a:bodyPr spcFirstLastPara="0" vert="horz" wrap="square" lIns="53340" tIns="53340" rIns="53340" bIns="53340" numCol="1" spcCol="1270" rtlCol="0" anchor="ctr" anchorCtr="0"/>
        <a:lstStyle/>
        <a:p>
          <a:pPr>
            <a:lnSpc>
              <a:spcPct val="100000"/>
            </a:lnSpc>
          </a:pPr>
          <a:r>
            <a:rPr lang="es-DO" sz="1600" kern="12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Evita transacciones duplicadas</a:t>
          </a:r>
          <a:r>
            <a:rPr lang="es-DO" sz="1600" kern="1200" noProof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.</a:t>
          </a:r>
        </a:p>
      </dgm:t>
    </dgm:pt>
    <dgm:pt modelId="{9202BF7B-2149-4FFE-A7E4-C39B0BA6E00D}" type="parTrans" cxnId="{6399FC11-5612-4578-A12A-A1D09969A38D}">
      <dgm:prSet/>
      <dgm:spPr/>
      <dgm:t>
        <a:bodyPr/>
        <a:lstStyle/>
        <a:p>
          <a:endParaRPr lang="es-DO" noProof="0" dirty="0"/>
        </a:p>
      </dgm:t>
    </dgm:pt>
    <dgm:pt modelId="{20FAEDEF-9CCC-40FB-B899-8D1139B02E8E}" type="sibTrans" cxnId="{6399FC11-5612-4578-A12A-A1D09969A38D}">
      <dgm:prSet/>
      <dgm:spPr/>
      <dgm:t>
        <a:bodyPr/>
        <a:lstStyle/>
        <a:p>
          <a:endParaRPr lang="es-DO" noProof="0" dirty="0"/>
        </a:p>
      </dgm:t>
    </dgm:pt>
    <dgm:pt modelId="{CFBC931C-60C7-41CA-BE69-DFF404ADD1A5}">
      <dgm:prSet custT="1"/>
      <dgm:spPr/>
      <dgm:t>
        <a:bodyPr spcFirstLastPara="0" vert="horz" wrap="square" lIns="68580" tIns="68580" rIns="68580" bIns="68580" numCol="1" spcCol="1270" rtlCol="0" anchor="ctr" anchorCtr="0"/>
        <a:lstStyle/>
        <a:p>
          <a:pPr>
            <a:lnSpc>
              <a:spcPct val="100000"/>
            </a:lnSpc>
          </a:pPr>
          <a:r>
            <a:rPr lang="es-DO" sz="1600" kern="12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Ayuda en la toma decisiones.</a:t>
          </a:r>
        </a:p>
      </dgm:t>
    </dgm:pt>
    <dgm:pt modelId="{5EAA751B-1218-4576-A720-99C2DDF327C7}" type="parTrans" cxnId="{C89BFBFD-1C08-4BFA-848D-9BC7284480F5}">
      <dgm:prSet/>
      <dgm:spPr/>
      <dgm:t>
        <a:bodyPr/>
        <a:lstStyle/>
        <a:p>
          <a:endParaRPr lang="es-DO" noProof="0" dirty="0"/>
        </a:p>
      </dgm:t>
    </dgm:pt>
    <dgm:pt modelId="{685F7165-BD03-422D-A949-E465D385C5E1}" type="sibTrans" cxnId="{C89BFBFD-1C08-4BFA-848D-9BC7284480F5}">
      <dgm:prSet/>
      <dgm:spPr/>
      <dgm:t>
        <a:bodyPr/>
        <a:lstStyle/>
        <a:p>
          <a:endParaRPr lang="es-DO" noProof="0" dirty="0"/>
        </a:p>
      </dgm:t>
    </dgm:pt>
    <dgm:pt modelId="{314BDC0F-0E60-4C35-999B-51C9F12F6AF9}">
      <dgm:prSet custT="1"/>
      <dgm:spPr/>
      <dgm:t>
        <a:bodyPr spcFirstLastPara="0" vert="horz" wrap="square" lIns="68580" tIns="68580" rIns="68580" bIns="68580" numCol="1" spcCol="1270" rtlCol="0" anchor="ctr" anchorCtr="0"/>
        <a:lstStyle/>
        <a:p>
          <a:pPr>
            <a:lnSpc>
              <a:spcPct val="100000"/>
            </a:lnSpc>
          </a:pPr>
          <a:r>
            <a:rPr lang="es-ES" sz="1600" kern="12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Permite dar seguimiento a las transacciones obligadas que no han sido liquidadas.</a:t>
          </a:r>
          <a:endParaRPr lang="es-DO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 Nova" panose="02060503020205020403" pitchFamily="18" charset="0"/>
          </a:endParaRPr>
        </a:p>
      </dgm:t>
    </dgm:pt>
    <dgm:pt modelId="{F60CE26F-846E-418E-BB05-16F12493F38E}" type="parTrans" cxnId="{1CBBB42C-73B1-4E92-9496-D066C297F175}">
      <dgm:prSet/>
      <dgm:spPr/>
      <dgm:t>
        <a:bodyPr/>
        <a:lstStyle/>
        <a:p>
          <a:endParaRPr lang="es-DO" noProof="0" dirty="0"/>
        </a:p>
      </dgm:t>
    </dgm:pt>
    <dgm:pt modelId="{71773A3C-13FD-422D-ACD7-18E1E70F6FBF}" type="sibTrans" cxnId="{1CBBB42C-73B1-4E92-9496-D066C297F175}">
      <dgm:prSet/>
      <dgm:spPr/>
      <dgm:t>
        <a:bodyPr/>
        <a:lstStyle/>
        <a:p>
          <a:endParaRPr lang="es-DO" noProof="0" dirty="0"/>
        </a:p>
      </dgm:t>
    </dgm:pt>
    <dgm:pt modelId="{4FBE64BE-CC3D-4488-9D56-93F480CE8420}">
      <dgm:prSet custT="1"/>
      <dgm:spPr/>
      <dgm:t>
        <a:bodyPr spcFirstLastPara="0" vert="horz" wrap="square" lIns="68580" tIns="68580" rIns="68580" bIns="68580" numCol="1" spcCol="1270" rtlCol="0" anchor="ctr" anchorCtr="0"/>
        <a:lstStyle/>
        <a:p>
          <a:pPr>
            <a:lnSpc>
              <a:spcPct val="100000"/>
            </a:lnSpc>
          </a:pPr>
          <a:r>
            <a:rPr lang="es-DO" sz="1600" kern="12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Evita los sobregiros.</a:t>
          </a:r>
          <a:endParaRPr lang="es-DO" sz="1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 Nova" panose="02060503020205020403" pitchFamily="18" charset="0"/>
          </a:endParaRPr>
        </a:p>
      </dgm:t>
    </dgm:pt>
    <dgm:pt modelId="{ECB19134-949A-45E6-979D-239ACED00DED}" type="parTrans" cxnId="{3D1C70CB-949C-4AA5-A08C-E9F8D06C50C7}">
      <dgm:prSet/>
      <dgm:spPr/>
      <dgm:t>
        <a:bodyPr/>
        <a:lstStyle/>
        <a:p>
          <a:endParaRPr lang="es-DO" noProof="0" dirty="0"/>
        </a:p>
      </dgm:t>
    </dgm:pt>
    <dgm:pt modelId="{349550CD-3B8D-413E-8AFB-602FA535A1DD}" type="sibTrans" cxnId="{3D1C70CB-949C-4AA5-A08C-E9F8D06C50C7}">
      <dgm:prSet/>
      <dgm:spPr/>
      <dgm:t>
        <a:bodyPr/>
        <a:lstStyle/>
        <a:p>
          <a:endParaRPr lang="es-DO" noProof="0" dirty="0"/>
        </a:p>
      </dgm:t>
    </dgm:pt>
    <dgm:pt modelId="{711E32C1-C7B9-47A8-BC81-D0762CC3A3B0}" type="pres">
      <dgm:prSet presAssocID="{5513018A-DAE2-458A-A1ED-21E401A18DD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2B6272-19DA-4A5E-9845-AE2CB8F68242}" type="pres">
      <dgm:prSet presAssocID="{2ABB2A54-5A0D-4407-A4C1-BCF372847D45}" presName="compNode" presStyleCnt="0"/>
      <dgm:spPr/>
    </dgm:pt>
    <dgm:pt modelId="{C7CE1430-127C-411D-8D7C-D242A34DA46B}" type="pres">
      <dgm:prSet presAssocID="{2ABB2A54-5A0D-4407-A4C1-BCF372847D45}" presName="bgRect" presStyleLbl="bgShp" presStyleIdx="0" presStyleCnt="5"/>
      <dgm:spPr/>
    </dgm:pt>
    <dgm:pt modelId="{002441E7-D3D7-4295-8E95-0A9262CEA65D}" type="pres">
      <dgm:prSet presAssocID="{2ABB2A54-5A0D-4407-A4C1-BCF372847D45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ye"/>
        </a:ext>
      </dgm:extLst>
    </dgm:pt>
    <dgm:pt modelId="{3FE1B674-189D-4443-82DC-774D10B87A47}" type="pres">
      <dgm:prSet presAssocID="{2ABB2A54-5A0D-4407-A4C1-BCF372847D45}" presName="spaceRect" presStyleCnt="0"/>
      <dgm:spPr/>
    </dgm:pt>
    <dgm:pt modelId="{8B5175B6-B618-41D4-9F0D-D87597F721A1}" type="pres">
      <dgm:prSet presAssocID="{2ABB2A54-5A0D-4407-A4C1-BCF372847D45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573A3CB-B58C-4F34-8A24-3CE83B4E0342}" type="pres">
      <dgm:prSet presAssocID="{B2B449F5-6CE0-4FFB-B2C4-B7DD922A60F7}" presName="sibTrans" presStyleCnt="0"/>
      <dgm:spPr/>
    </dgm:pt>
    <dgm:pt modelId="{D9C2454B-72E9-4D37-8419-E37C1672A2D9}" type="pres">
      <dgm:prSet presAssocID="{2996B85D-950F-49DC-91BF-E7067D26BCB8}" presName="compNode" presStyleCnt="0"/>
      <dgm:spPr/>
    </dgm:pt>
    <dgm:pt modelId="{76A7B321-0624-459B-8D74-2DA01AA3E9C5}" type="pres">
      <dgm:prSet presAssocID="{2996B85D-950F-49DC-91BF-E7067D26BCB8}" presName="bgRect" presStyleLbl="bgShp" presStyleIdx="1" presStyleCnt="5"/>
      <dgm:spPr/>
    </dgm:pt>
    <dgm:pt modelId="{FB6EDE9B-E5AD-4D12-82B4-9F842893F8C2}" type="pres">
      <dgm:prSet presAssocID="{2996B85D-950F-49DC-91BF-E7067D26BCB8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9F142B85-2700-4DF3-BDF5-0EE98CAFF4FB}" type="pres">
      <dgm:prSet presAssocID="{2996B85D-950F-49DC-91BF-E7067D26BCB8}" presName="spaceRect" presStyleCnt="0"/>
      <dgm:spPr/>
    </dgm:pt>
    <dgm:pt modelId="{67FABC4D-3AD8-4DFC-B260-BA30156A3898}" type="pres">
      <dgm:prSet presAssocID="{2996B85D-950F-49DC-91BF-E7067D26BCB8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F1992F5-C313-44C3-B11C-1DCA53B0543C}" type="pres">
      <dgm:prSet presAssocID="{20FAEDEF-9CCC-40FB-B899-8D1139B02E8E}" presName="sibTrans" presStyleCnt="0"/>
      <dgm:spPr/>
    </dgm:pt>
    <dgm:pt modelId="{06E632B1-D26E-4DA7-BE83-C2E32877747D}" type="pres">
      <dgm:prSet presAssocID="{CFBC931C-60C7-41CA-BE69-DFF404ADD1A5}" presName="compNode" presStyleCnt="0"/>
      <dgm:spPr/>
    </dgm:pt>
    <dgm:pt modelId="{64AC756B-DCE2-40D4-B6C2-5AF9D226D0D9}" type="pres">
      <dgm:prSet presAssocID="{CFBC931C-60C7-41CA-BE69-DFF404ADD1A5}" presName="bgRect" presStyleLbl="bgShp" presStyleIdx="2" presStyleCnt="5"/>
      <dgm:spPr/>
    </dgm:pt>
    <dgm:pt modelId="{765B39BF-4816-4EEE-BF2E-6F58BC78F1E1}" type="pres">
      <dgm:prSet presAssocID="{CFBC931C-60C7-41CA-BE69-DFF404ADD1A5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D75107F6-A8FC-4278-9DDA-E0C5A45E07B3}" type="pres">
      <dgm:prSet presAssocID="{CFBC931C-60C7-41CA-BE69-DFF404ADD1A5}" presName="spaceRect" presStyleCnt="0"/>
      <dgm:spPr/>
    </dgm:pt>
    <dgm:pt modelId="{A277A96A-6439-4D8F-9022-0B6E8ED33169}" type="pres">
      <dgm:prSet presAssocID="{CFBC931C-60C7-41CA-BE69-DFF404ADD1A5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9D8DFEC-9DC3-4771-84C4-8F8C5E8F78C1}" type="pres">
      <dgm:prSet presAssocID="{685F7165-BD03-422D-A949-E465D385C5E1}" presName="sibTrans" presStyleCnt="0"/>
      <dgm:spPr/>
    </dgm:pt>
    <dgm:pt modelId="{A9B575ED-D235-42A7-87EE-3B2FD5650675}" type="pres">
      <dgm:prSet presAssocID="{314BDC0F-0E60-4C35-999B-51C9F12F6AF9}" presName="compNode" presStyleCnt="0"/>
      <dgm:spPr/>
    </dgm:pt>
    <dgm:pt modelId="{8F93AB46-7D4C-490A-9F01-E6FB31983ABC}" type="pres">
      <dgm:prSet presAssocID="{314BDC0F-0E60-4C35-999B-51C9F12F6AF9}" presName="bgRect" presStyleLbl="bgShp" presStyleIdx="3" presStyleCnt="5" custLinFactNeighborY="1531"/>
      <dgm:spPr/>
    </dgm:pt>
    <dgm:pt modelId="{A83A2202-06F5-4C6E-A912-D9AAB9C12C8A}" type="pres">
      <dgm:prSet presAssocID="{314BDC0F-0E60-4C35-999B-51C9F12F6AF9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8FBCFD8B-45C8-475E-937C-41B9870131C7}" type="pres">
      <dgm:prSet presAssocID="{314BDC0F-0E60-4C35-999B-51C9F12F6AF9}" presName="spaceRect" presStyleCnt="0"/>
      <dgm:spPr/>
    </dgm:pt>
    <dgm:pt modelId="{8C78A285-E3DC-41E5-8FE4-665A340EF406}" type="pres">
      <dgm:prSet presAssocID="{314BDC0F-0E60-4C35-999B-51C9F12F6AF9}" presName="parTx" presStyleLbl="revTx" presStyleIdx="3" presStyleCnt="5" custScaleX="1034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795C52A-5CB5-4702-8ED1-567E6D384ED1}" type="pres">
      <dgm:prSet presAssocID="{71773A3C-13FD-422D-ACD7-18E1E70F6FBF}" presName="sibTrans" presStyleCnt="0"/>
      <dgm:spPr/>
    </dgm:pt>
    <dgm:pt modelId="{6FF3DB7C-C3C8-4AC9-B741-4C96F4FA25E3}" type="pres">
      <dgm:prSet presAssocID="{4FBE64BE-CC3D-4488-9D56-93F480CE8420}" presName="compNode" presStyleCnt="0"/>
      <dgm:spPr/>
    </dgm:pt>
    <dgm:pt modelId="{4E9ABD52-79CC-4435-A067-7E591E47088D}" type="pres">
      <dgm:prSet presAssocID="{4FBE64BE-CC3D-4488-9D56-93F480CE8420}" presName="bgRect" presStyleLbl="bgShp" presStyleIdx="4" presStyleCnt="5" custLinFactNeighborX="-1612" custLinFactNeighborY="470"/>
      <dgm:spPr/>
    </dgm:pt>
    <dgm:pt modelId="{F417C8FC-CC0C-43AC-AEE4-259E8D530CB4}" type="pres">
      <dgm:prSet presAssocID="{4FBE64BE-CC3D-4488-9D56-93F480CE8420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opsicle"/>
        </a:ext>
      </dgm:extLst>
    </dgm:pt>
    <dgm:pt modelId="{979EF16C-E120-451D-9C97-5C8BE10FD140}" type="pres">
      <dgm:prSet presAssocID="{4FBE64BE-CC3D-4488-9D56-93F480CE8420}" presName="spaceRect" presStyleCnt="0"/>
      <dgm:spPr/>
    </dgm:pt>
    <dgm:pt modelId="{AA3D458C-885C-46F0-BF81-1361DB1FB19B}" type="pres">
      <dgm:prSet presAssocID="{4FBE64BE-CC3D-4488-9D56-93F480CE8420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89BFBFD-1C08-4BFA-848D-9BC7284480F5}" srcId="{5513018A-DAE2-458A-A1ED-21E401A18DD1}" destId="{CFBC931C-60C7-41CA-BE69-DFF404ADD1A5}" srcOrd="2" destOrd="0" parTransId="{5EAA751B-1218-4576-A720-99C2DDF327C7}" sibTransId="{685F7165-BD03-422D-A949-E465D385C5E1}"/>
    <dgm:cxn modelId="{6399FC11-5612-4578-A12A-A1D09969A38D}" srcId="{5513018A-DAE2-458A-A1ED-21E401A18DD1}" destId="{2996B85D-950F-49DC-91BF-E7067D26BCB8}" srcOrd="1" destOrd="0" parTransId="{9202BF7B-2149-4FFE-A7E4-C39B0BA6E00D}" sibTransId="{20FAEDEF-9CCC-40FB-B899-8D1139B02E8E}"/>
    <dgm:cxn modelId="{EE3CAEE4-1A4F-47DF-9C90-B0D6A5078873}" srcId="{5513018A-DAE2-458A-A1ED-21E401A18DD1}" destId="{2ABB2A54-5A0D-4407-A4C1-BCF372847D45}" srcOrd="0" destOrd="0" parTransId="{60FC4DC8-27F0-4635-85A7-8491202C3366}" sibTransId="{B2B449F5-6CE0-4FFB-B2C4-B7DD922A60F7}"/>
    <dgm:cxn modelId="{2CB8CE34-8E88-4943-AC2D-A531BCCD0435}" type="presOf" srcId="{314BDC0F-0E60-4C35-999B-51C9F12F6AF9}" destId="{8C78A285-E3DC-41E5-8FE4-665A340EF406}" srcOrd="0" destOrd="0" presId="urn:microsoft.com/office/officeart/2018/2/layout/IconVerticalSolidList"/>
    <dgm:cxn modelId="{B2045DF4-67EA-456B-BFC9-CEA06CD58C27}" type="presOf" srcId="{2ABB2A54-5A0D-4407-A4C1-BCF372847D45}" destId="{8B5175B6-B618-41D4-9F0D-D87597F721A1}" srcOrd="0" destOrd="0" presId="urn:microsoft.com/office/officeart/2018/2/layout/IconVerticalSolidList"/>
    <dgm:cxn modelId="{BE29E5FD-EF16-4B1F-81C3-7B9AC0355B88}" type="presOf" srcId="{2996B85D-950F-49DC-91BF-E7067D26BCB8}" destId="{67FABC4D-3AD8-4DFC-B260-BA30156A3898}" srcOrd="0" destOrd="0" presId="urn:microsoft.com/office/officeart/2018/2/layout/IconVerticalSolidList"/>
    <dgm:cxn modelId="{50EC07AC-AE3C-4BC5-A73A-AB3D1426E3D5}" type="presOf" srcId="{4FBE64BE-CC3D-4488-9D56-93F480CE8420}" destId="{AA3D458C-885C-46F0-BF81-1361DB1FB19B}" srcOrd="0" destOrd="0" presId="urn:microsoft.com/office/officeart/2018/2/layout/IconVerticalSolidList"/>
    <dgm:cxn modelId="{755CDD0B-FF52-4354-92EB-5CAF44178A52}" type="presOf" srcId="{CFBC931C-60C7-41CA-BE69-DFF404ADD1A5}" destId="{A277A96A-6439-4D8F-9022-0B6E8ED33169}" srcOrd="0" destOrd="0" presId="urn:microsoft.com/office/officeart/2018/2/layout/IconVerticalSolidList"/>
    <dgm:cxn modelId="{3D1C70CB-949C-4AA5-A08C-E9F8D06C50C7}" srcId="{5513018A-DAE2-458A-A1ED-21E401A18DD1}" destId="{4FBE64BE-CC3D-4488-9D56-93F480CE8420}" srcOrd="4" destOrd="0" parTransId="{ECB19134-949A-45E6-979D-239ACED00DED}" sibTransId="{349550CD-3B8D-413E-8AFB-602FA535A1DD}"/>
    <dgm:cxn modelId="{1CBBB42C-73B1-4E92-9496-D066C297F175}" srcId="{5513018A-DAE2-458A-A1ED-21E401A18DD1}" destId="{314BDC0F-0E60-4C35-999B-51C9F12F6AF9}" srcOrd="3" destOrd="0" parTransId="{F60CE26F-846E-418E-BB05-16F12493F38E}" sibTransId="{71773A3C-13FD-422D-ACD7-18E1E70F6FBF}"/>
    <dgm:cxn modelId="{EFC884AA-599A-4E20-91A5-F0FB0E32EAD6}" type="presOf" srcId="{5513018A-DAE2-458A-A1ED-21E401A18DD1}" destId="{711E32C1-C7B9-47A8-BC81-D0762CC3A3B0}" srcOrd="0" destOrd="0" presId="urn:microsoft.com/office/officeart/2018/2/layout/IconVerticalSolidList"/>
    <dgm:cxn modelId="{E9CB9491-029E-4A3F-A951-E3D5D18A9926}" type="presParOf" srcId="{711E32C1-C7B9-47A8-BC81-D0762CC3A3B0}" destId="{982B6272-19DA-4A5E-9845-AE2CB8F68242}" srcOrd="0" destOrd="0" presId="urn:microsoft.com/office/officeart/2018/2/layout/IconVerticalSolidList"/>
    <dgm:cxn modelId="{883FAB74-CABE-4A94-A9D2-01B8A85F3064}" type="presParOf" srcId="{982B6272-19DA-4A5E-9845-AE2CB8F68242}" destId="{C7CE1430-127C-411D-8D7C-D242A34DA46B}" srcOrd="0" destOrd="0" presId="urn:microsoft.com/office/officeart/2018/2/layout/IconVerticalSolidList"/>
    <dgm:cxn modelId="{9D9EC7DC-6A92-4790-B95E-47CDC08770DE}" type="presParOf" srcId="{982B6272-19DA-4A5E-9845-AE2CB8F68242}" destId="{002441E7-D3D7-4295-8E95-0A9262CEA65D}" srcOrd="1" destOrd="0" presId="urn:microsoft.com/office/officeart/2018/2/layout/IconVerticalSolidList"/>
    <dgm:cxn modelId="{93CAC1D5-F03B-417D-A4D6-4FD2CAE063E0}" type="presParOf" srcId="{982B6272-19DA-4A5E-9845-AE2CB8F68242}" destId="{3FE1B674-189D-4443-82DC-774D10B87A47}" srcOrd="2" destOrd="0" presId="urn:microsoft.com/office/officeart/2018/2/layout/IconVerticalSolidList"/>
    <dgm:cxn modelId="{CF66887C-939B-4241-9E2C-D4F7D2E93920}" type="presParOf" srcId="{982B6272-19DA-4A5E-9845-AE2CB8F68242}" destId="{8B5175B6-B618-41D4-9F0D-D87597F721A1}" srcOrd="3" destOrd="0" presId="urn:microsoft.com/office/officeart/2018/2/layout/IconVerticalSolidList"/>
    <dgm:cxn modelId="{89D4F1F7-C6EA-4899-B322-F2DD742F91E4}" type="presParOf" srcId="{711E32C1-C7B9-47A8-BC81-D0762CC3A3B0}" destId="{4573A3CB-B58C-4F34-8A24-3CE83B4E0342}" srcOrd="1" destOrd="0" presId="urn:microsoft.com/office/officeart/2018/2/layout/IconVerticalSolidList"/>
    <dgm:cxn modelId="{434C2CA2-23DE-4AE2-8CF6-75A5A1F0FA7A}" type="presParOf" srcId="{711E32C1-C7B9-47A8-BC81-D0762CC3A3B0}" destId="{D9C2454B-72E9-4D37-8419-E37C1672A2D9}" srcOrd="2" destOrd="0" presId="urn:microsoft.com/office/officeart/2018/2/layout/IconVerticalSolidList"/>
    <dgm:cxn modelId="{662D3B4E-A7E7-4C95-84F6-059B99147CE1}" type="presParOf" srcId="{D9C2454B-72E9-4D37-8419-E37C1672A2D9}" destId="{76A7B321-0624-459B-8D74-2DA01AA3E9C5}" srcOrd="0" destOrd="0" presId="urn:microsoft.com/office/officeart/2018/2/layout/IconVerticalSolidList"/>
    <dgm:cxn modelId="{2BF77F8B-48DD-41B5-9F45-FE86CC7AA9B0}" type="presParOf" srcId="{D9C2454B-72E9-4D37-8419-E37C1672A2D9}" destId="{FB6EDE9B-E5AD-4D12-82B4-9F842893F8C2}" srcOrd="1" destOrd="0" presId="urn:microsoft.com/office/officeart/2018/2/layout/IconVerticalSolidList"/>
    <dgm:cxn modelId="{0B48F9A2-3540-4CEF-BB85-2ECEDA304020}" type="presParOf" srcId="{D9C2454B-72E9-4D37-8419-E37C1672A2D9}" destId="{9F142B85-2700-4DF3-BDF5-0EE98CAFF4FB}" srcOrd="2" destOrd="0" presId="urn:microsoft.com/office/officeart/2018/2/layout/IconVerticalSolidList"/>
    <dgm:cxn modelId="{A35A6CF9-88E2-4718-A0FC-FBFFDCC690EF}" type="presParOf" srcId="{D9C2454B-72E9-4D37-8419-E37C1672A2D9}" destId="{67FABC4D-3AD8-4DFC-B260-BA30156A3898}" srcOrd="3" destOrd="0" presId="urn:microsoft.com/office/officeart/2018/2/layout/IconVerticalSolidList"/>
    <dgm:cxn modelId="{AD64C705-C552-4063-BDAE-1DD3B91E933C}" type="presParOf" srcId="{711E32C1-C7B9-47A8-BC81-D0762CC3A3B0}" destId="{EF1992F5-C313-44C3-B11C-1DCA53B0543C}" srcOrd="3" destOrd="0" presId="urn:microsoft.com/office/officeart/2018/2/layout/IconVerticalSolidList"/>
    <dgm:cxn modelId="{7C4F4829-1E19-4B1B-8961-DFB498BE78E3}" type="presParOf" srcId="{711E32C1-C7B9-47A8-BC81-D0762CC3A3B0}" destId="{06E632B1-D26E-4DA7-BE83-C2E32877747D}" srcOrd="4" destOrd="0" presId="urn:microsoft.com/office/officeart/2018/2/layout/IconVerticalSolidList"/>
    <dgm:cxn modelId="{D7356FFD-2857-49C1-937F-68999C3F0AC8}" type="presParOf" srcId="{06E632B1-D26E-4DA7-BE83-C2E32877747D}" destId="{64AC756B-DCE2-40D4-B6C2-5AF9D226D0D9}" srcOrd="0" destOrd="0" presId="urn:microsoft.com/office/officeart/2018/2/layout/IconVerticalSolidList"/>
    <dgm:cxn modelId="{46364C10-6A4E-4ABD-9CD5-17ED4EB6E797}" type="presParOf" srcId="{06E632B1-D26E-4DA7-BE83-C2E32877747D}" destId="{765B39BF-4816-4EEE-BF2E-6F58BC78F1E1}" srcOrd="1" destOrd="0" presId="urn:microsoft.com/office/officeart/2018/2/layout/IconVerticalSolidList"/>
    <dgm:cxn modelId="{1B5A1198-2E2C-4A2C-B3FE-18FC889C87F8}" type="presParOf" srcId="{06E632B1-D26E-4DA7-BE83-C2E32877747D}" destId="{D75107F6-A8FC-4278-9DDA-E0C5A45E07B3}" srcOrd="2" destOrd="0" presId="urn:microsoft.com/office/officeart/2018/2/layout/IconVerticalSolidList"/>
    <dgm:cxn modelId="{376AB89F-151B-4BEA-AE40-425A7193AB3E}" type="presParOf" srcId="{06E632B1-D26E-4DA7-BE83-C2E32877747D}" destId="{A277A96A-6439-4D8F-9022-0B6E8ED33169}" srcOrd="3" destOrd="0" presId="urn:microsoft.com/office/officeart/2018/2/layout/IconVerticalSolidList"/>
    <dgm:cxn modelId="{D375EDAF-B5FD-4BD8-81EE-FE562C595384}" type="presParOf" srcId="{711E32C1-C7B9-47A8-BC81-D0762CC3A3B0}" destId="{F9D8DFEC-9DC3-4771-84C4-8F8C5E8F78C1}" srcOrd="5" destOrd="0" presId="urn:microsoft.com/office/officeart/2018/2/layout/IconVerticalSolidList"/>
    <dgm:cxn modelId="{AA7B0A2A-FAA3-4B3B-9A96-21F8A7F2B3EF}" type="presParOf" srcId="{711E32C1-C7B9-47A8-BC81-D0762CC3A3B0}" destId="{A9B575ED-D235-42A7-87EE-3B2FD5650675}" srcOrd="6" destOrd="0" presId="urn:microsoft.com/office/officeart/2018/2/layout/IconVerticalSolidList"/>
    <dgm:cxn modelId="{8C55B9E4-1685-4B4A-8592-DB01220E6B18}" type="presParOf" srcId="{A9B575ED-D235-42A7-87EE-3B2FD5650675}" destId="{8F93AB46-7D4C-490A-9F01-E6FB31983ABC}" srcOrd="0" destOrd="0" presId="urn:microsoft.com/office/officeart/2018/2/layout/IconVerticalSolidList"/>
    <dgm:cxn modelId="{331AB0F2-BAFF-4F5C-B732-0EEE9101EA62}" type="presParOf" srcId="{A9B575ED-D235-42A7-87EE-3B2FD5650675}" destId="{A83A2202-06F5-4C6E-A912-D9AAB9C12C8A}" srcOrd="1" destOrd="0" presId="urn:microsoft.com/office/officeart/2018/2/layout/IconVerticalSolidList"/>
    <dgm:cxn modelId="{28ECA99D-6C7E-4EF9-8827-2086AA8317EA}" type="presParOf" srcId="{A9B575ED-D235-42A7-87EE-3B2FD5650675}" destId="{8FBCFD8B-45C8-475E-937C-41B9870131C7}" srcOrd="2" destOrd="0" presId="urn:microsoft.com/office/officeart/2018/2/layout/IconVerticalSolidList"/>
    <dgm:cxn modelId="{5428C30A-DE73-49F0-85CB-CD17227F5279}" type="presParOf" srcId="{A9B575ED-D235-42A7-87EE-3B2FD5650675}" destId="{8C78A285-E3DC-41E5-8FE4-665A340EF406}" srcOrd="3" destOrd="0" presId="urn:microsoft.com/office/officeart/2018/2/layout/IconVerticalSolidList"/>
    <dgm:cxn modelId="{2E5D9842-BA3D-48D4-BE1E-FD8EFEEE63E6}" type="presParOf" srcId="{711E32C1-C7B9-47A8-BC81-D0762CC3A3B0}" destId="{9795C52A-5CB5-4702-8ED1-567E6D384ED1}" srcOrd="7" destOrd="0" presId="urn:microsoft.com/office/officeart/2018/2/layout/IconVerticalSolidList"/>
    <dgm:cxn modelId="{09945D63-32EE-49D5-9989-2ED1D479AAF7}" type="presParOf" srcId="{711E32C1-C7B9-47A8-BC81-D0762CC3A3B0}" destId="{6FF3DB7C-C3C8-4AC9-B741-4C96F4FA25E3}" srcOrd="8" destOrd="0" presId="urn:microsoft.com/office/officeart/2018/2/layout/IconVerticalSolidList"/>
    <dgm:cxn modelId="{64A8499F-BA63-4E7B-BCBA-F9F13C8BE735}" type="presParOf" srcId="{6FF3DB7C-C3C8-4AC9-B741-4C96F4FA25E3}" destId="{4E9ABD52-79CC-4435-A067-7E591E47088D}" srcOrd="0" destOrd="0" presId="urn:microsoft.com/office/officeart/2018/2/layout/IconVerticalSolidList"/>
    <dgm:cxn modelId="{C4FD91B5-B053-43FA-8E47-15A260F2D9B5}" type="presParOf" srcId="{6FF3DB7C-C3C8-4AC9-B741-4C96F4FA25E3}" destId="{F417C8FC-CC0C-43AC-AEE4-259E8D530CB4}" srcOrd="1" destOrd="0" presId="urn:microsoft.com/office/officeart/2018/2/layout/IconVerticalSolidList"/>
    <dgm:cxn modelId="{33D75D62-9003-4BA7-B77D-C5E4B67044DF}" type="presParOf" srcId="{6FF3DB7C-C3C8-4AC9-B741-4C96F4FA25E3}" destId="{979EF16C-E120-451D-9C97-5C8BE10FD140}" srcOrd="2" destOrd="0" presId="urn:microsoft.com/office/officeart/2018/2/layout/IconVerticalSolidList"/>
    <dgm:cxn modelId="{9EF0CE3D-1941-42E6-B3F1-38D32538196D}" type="presParOf" srcId="{6FF3DB7C-C3C8-4AC9-B741-4C96F4FA25E3}" destId="{AA3D458C-885C-46F0-BF81-1361DB1FB1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41250A-A2D8-4884-A7B8-7930DA3F2011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0D4238-9D87-4B9C-BE16-DD2F40295379}">
      <dgm:prSet/>
      <dgm:spPr/>
      <dgm:t>
        <a:bodyPr/>
        <a:lstStyle/>
        <a:p>
          <a:r>
            <a:rPr lang="es-ES" b="1"/>
            <a:t>Propósito: </a:t>
          </a:r>
          <a:r>
            <a:rPr lang="es-ES"/>
            <a:t>Comparar las cantidades registradas en el subsidiario con las reflejadas en el sistema contable (SIA) de manera periódica.</a:t>
          </a:r>
          <a:endParaRPr lang="en-US"/>
        </a:p>
      </dgm:t>
    </dgm:pt>
    <dgm:pt modelId="{9B5C2FD0-3ADA-4363-8EBD-8F037D57D6CA}" type="parTrans" cxnId="{875FE9E1-2582-42EA-90ED-61873127BCBC}">
      <dgm:prSet/>
      <dgm:spPr/>
      <dgm:t>
        <a:bodyPr/>
        <a:lstStyle/>
        <a:p>
          <a:endParaRPr lang="en-US"/>
        </a:p>
      </dgm:t>
    </dgm:pt>
    <dgm:pt modelId="{400DB7B3-645C-4CF5-9D99-104CE0811BD5}" type="sibTrans" cxnId="{875FE9E1-2582-42EA-90ED-61873127BCBC}">
      <dgm:prSet/>
      <dgm:spPr/>
      <dgm:t>
        <a:bodyPr/>
        <a:lstStyle/>
        <a:p>
          <a:endParaRPr lang="en-US"/>
        </a:p>
      </dgm:t>
    </dgm:pt>
    <dgm:pt modelId="{BD7B8723-2B86-412D-945C-6D459EDF8D6D}">
      <dgm:prSet/>
      <dgm:spPr/>
      <dgm:t>
        <a:bodyPr/>
        <a:lstStyle/>
        <a:p>
          <a:r>
            <a:rPr lang="es-ES" b="1"/>
            <a:t>Objetivo: </a:t>
          </a:r>
          <a:r>
            <a:rPr lang="es-ES"/>
            <a:t>Verificar que el balance de las partidas presupuestadas sea correcto y detectar errores a tiempo para realizar las correcciones necesarias.</a:t>
          </a:r>
          <a:endParaRPr lang="en-US"/>
        </a:p>
      </dgm:t>
    </dgm:pt>
    <dgm:pt modelId="{3C967409-16C8-400E-A7FA-ED1A26A5B5AC}" type="parTrans" cxnId="{A527C1D6-52B1-42F2-81BE-DFEA81CF22BA}">
      <dgm:prSet/>
      <dgm:spPr/>
      <dgm:t>
        <a:bodyPr/>
        <a:lstStyle/>
        <a:p>
          <a:endParaRPr lang="en-US"/>
        </a:p>
      </dgm:t>
    </dgm:pt>
    <dgm:pt modelId="{9E5C1167-5D2F-485A-BE81-98117C6FDAA5}" type="sibTrans" cxnId="{A527C1D6-52B1-42F2-81BE-DFEA81CF22BA}">
      <dgm:prSet/>
      <dgm:spPr/>
      <dgm:t>
        <a:bodyPr/>
        <a:lstStyle/>
        <a:p>
          <a:endParaRPr lang="en-US"/>
        </a:p>
      </dgm:t>
    </dgm:pt>
    <dgm:pt modelId="{35913DC9-C26C-42C1-A0CF-7F7DCBABD65C}">
      <dgm:prSet/>
      <dgm:spPr/>
      <dgm:t>
        <a:bodyPr/>
        <a:lstStyle/>
        <a:p>
          <a:r>
            <a:rPr lang="es-ES" b="1" dirty="0"/>
            <a:t>Importancia: </a:t>
          </a:r>
          <a:r>
            <a:rPr lang="es-ES" dirty="0"/>
            <a:t>La conciliación es fundamental para el control interno del efectivo, asegurando la precisión y la integridad de los registros financieros.</a:t>
          </a:r>
          <a:endParaRPr lang="en-US" dirty="0"/>
        </a:p>
      </dgm:t>
    </dgm:pt>
    <dgm:pt modelId="{A255E9BD-46CC-4C25-A4CC-AA09DC4A751E}" type="parTrans" cxnId="{4E01FC4E-2A68-4955-B451-5578BF8BBB2B}">
      <dgm:prSet/>
      <dgm:spPr/>
      <dgm:t>
        <a:bodyPr/>
        <a:lstStyle/>
        <a:p>
          <a:endParaRPr lang="en-US"/>
        </a:p>
      </dgm:t>
    </dgm:pt>
    <dgm:pt modelId="{1AB577C6-2B6F-4D55-B6C0-7C399CAD3368}" type="sibTrans" cxnId="{4E01FC4E-2A68-4955-B451-5578BF8BBB2B}">
      <dgm:prSet/>
      <dgm:spPr/>
      <dgm:t>
        <a:bodyPr/>
        <a:lstStyle/>
        <a:p>
          <a:endParaRPr lang="en-US"/>
        </a:p>
      </dgm:t>
    </dgm:pt>
    <dgm:pt modelId="{B9504B15-62A9-4917-AAEC-3BC68F821B53}" type="pres">
      <dgm:prSet presAssocID="{BA41250A-A2D8-4884-A7B8-7930DA3F201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076F782-0560-4572-9A81-B5A25568ED25}" type="pres">
      <dgm:prSet presAssocID="{340D4238-9D87-4B9C-BE16-DD2F40295379}" presName="thickLine" presStyleLbl="alignNode1" presStyleIdx="0" presStyleCnt="3"/>
      <dgm:spPr/>
    </dgm:pt>
    <dgm:pt modelId="{093CEE19-3842-4A0E-A5C1-23CB3D7999B3}" type="pres">
      <dgm:prSet presAssocID="{340D4238-9D87-4B9C-BE16-DD2F40295379}" presName="horz1" presStyleCnt="0"/>
      <dgm:spPr/>
    </dgm:pt>
    <dgm:pt modelId="{EDA84C83-B20A-4BB9-B359-6523F94F910F}" type="pres">
      <dgm:prSet presAssocID="{340D4238-9D87-4B9C-BE16-DD2F40295379}" presName="tx1" presStyleLbl="revTx" presStyleIdx="0" presStyleCnt="3"/>
      <dgm:spPr/>
      <dgm:t>
        <a:bodyPr/>
        <a:lstStyle/>
        <a:p>
          <a:endParaRPr lang="en-US"/>
        </a:p>
      </dgm:t>
    </dgm:pt>
    <dgm:pt modelId="{9493D819-4B6C-4C10-8249-1701895284F2}" type="pres">
      <dgm:prSet presAssocID="{340D4238-9D87-4B9C-BE16-DD2F40295379}" presName="vert1" presStyleCnt="0"/>
      <dgm:spPr/>
    </dgm:pt>
    <dgm:pt modelId="{6364A8DF-B2B3-41C8-B47A-9885F1217FAF}" type="pres">
      <dgm:prSet presAssocID="{BD7B8723-2B86-412D-945C-6D459EDF8D6D}" presName="thickLine" presStyleLbl="alignNode1" presStyleIdx="1" presStyleCnt="3"/>
      <dgm:spPr/>
    </dgm:pt>
    <dgm:pt modelId="{E2F4D80D-FD60-48BB-A3C1-1FB081F6FDCC}" type="pres">
      <dgm:prSet presAssocID="{BD7B8723-2B86-412D-945C-6D459EDF8D6D}" presName="horz1" presStyleCnt="0"/>
      <dgm:spPr/>
    </dgm:pt>
    <dgm:pt modelId="{C3E9DD7D-C50C-4F28-ABDD-C7D63DAB0D4B}" type="pres">
      <dgm:prSet presAssocID="{BD7B8723-2B86-412D-945C-6D459EDF8D6D}" presName="tx1" presStyleLbl="revTx" presStyleIdx="1" presStyleCnt="3"/>
      <dgm:spPr/>
      <dgm:t>
        <a:bodyPr/>
        <a:lstStyle/>
        <a:p>
          <a:endParaRPr lang="en-US"/>
        </a:p>
      </dgm:t>
    </dgm:pt>
    <dgm:pt modelId="{2265B6AB-FFBF-439E-B98F-C856A7FF9CC9}" type="pres">
      <dgm:prSet presAssocID="{BD7B8723-2B86-412D-945C-6D459EDF8D6D}" presName="vert1" presStyleCnt="0"/>
      <dgm:spPr/>
    </dgm:pt>
    <dgm:pt modelId="{065DA5E8-6669-40C6-A8AD-7E22A4F6AB04}" type="pres">
      <dgm:prSet presAssocID="{35913DC9-C26C-42C1-A0CF-7F7DCBABD65C}" presName="thickLine" presStyleLbl="alignNode1" presStyleIdx="2" presStyleCnt="3"/>
      <dgm:spPr/>
    </dgm:pt>
    <dgm:pt modelId="{8A66C9F5-B73A-424C-997D-AC67C08DEC43}" type="pres">
      <dgm:prSet presAssocID="{35913DC9-C26C-42C1-A0CF-7F7DCBABD65C}" presName="horz1" presStyleCnt="0"/>
      <dgm:spPr/>
    </dgm:pt>
    <dgm:pt modelId="{9E3CEBD3-DD15-474A-9DCC-43803F583DF2}" type="pres">
      <dgm:prSet presAssocID="{35913DC9-C26C-42C1-A0CF-7F7DCBABD65C}" presName="tx1" presStyleLbl="revTx" presStyleIdx="2" presStyleCnt="3"/>
      <dgm:spPr/>
      <dgm:t>
        <a:bodyPr/>
        <a:lstStyle/>
        <a:p>
          <a:endParaRPr lang="en-US"/>
        </a:p>
      </dgm:t>
    </dgm:pt>
    <dgm:pt modelId="{6B7F9DAC-0BCD-4141-8E05-F1A016B9D88B}" type="pres">
      <dgm:prSet presAssocID="{35913DC9-C26C-42C1-A0CF-7F7DCBABD65C}" presName="vert1" presStyleCnt="0"/>
      <dgm:spPr/>
    </dgm:pt>
  </dgm:ptLst>
  <dgm:cxnLst>
    <dgm:cxn modelId="{1283EA59-6185-46E2-B66D-CC3716F485B4}" type="presOf" srcId="{BD7B8723-2B86-412D-945C-6D459EDF8D6D}" destId="{C3E9DD7D-C50C-4F28-ABDD-C7D63DAB0D4B}" srcOrd="0" destOrd="0" presId="urn:microsoft.com/office/officeart/2008/layout/LinedList"/>
    <dgm:cxn modelId="{4EB7EF51-7B99-4B13-ADE2-DF186635B2DD}" type="presOf" srcId="{35913DC9-C26C-42C1-A0CF-7F7DCBABD65C}" destId="{9E3CEBD3-DD15-474A-9DCC-43803F583DF2}" srcOrd="0" destOrd="0" presId="urn:microsoft.com/office/officeart/2008/layout/LinedList"/>
    <dgm:cxn modelId="{A527C1D6-52B1-42F2-81BE-DFEA81CF22BA}" srcId="{BA41250A-A2D8-4884-A7B8-7930DA3F2011}" destId="{BD7B8723-2B86-412D-945C-6D459EDF8D6D}" srcOrd="1" destOrd="0" parTransId="{3C967409-16C8-400E-A7FA-ED1A26A5B5AC}" sibTransId="{9E5C1167-5D2F-485A-BE81-98117C6FDAA5}"/>
    <dgm:cxn modelId="{875FE9E1-2582-42EA-90ED-61873127BCBC}" srcId="{BA41250A-A2D8-4884-A7B8-7930DA3F2011}" destId="{340D4238-9D87-4B9C-BE16-DD2F40295379}" srcOrd="0" destOrd="0" parTransId="{9B5C2FD0-3ADA-4363-8EBD-8F037D57D6CA}" sibTransId="{400DB7B3-645C-4CF5-9D99-104CE0811BD5}"/>
    <dgm:cxn modelId="{9C9242A0-A72B-4042-B4CF-1A5EB1C0EDAE}" type="presOf" srcId="{340D4238-9D87-4B9C-BE16-DD2F40295379}" destId="{EDA84C83-B20A-4BB9-B359-6523F94F910F}" srcOrd="0" destOrd="0" presId="urn:microsoft.com/office/officeart/2008/layout/LinedList"/>
    <dgm:cxn modelId="{6CD7F817-9BBA-4D28-8579-01B67D5A7210}" type="presOf" srcId="{BA41250A-A2D8-4884-A7B8-7930DA3F2011}" destId="{B9504B15-62A9-4917-AAEC-3BC68F821B53}" srcOrd="0" destOrd="0" presId="urn:microsoft.com/office/officeart/2008/layout/LinedList"/>
    <dgm:cxn modelId="{4E01FC4E-2A68-4955-B451-5578BF8BBB2B}" srcId="{BA41250A-A2D8-4884-A7B8-7930DA3F2011}" destId="{35913DC9-C26C-42C1-A0CF-7F7DCBABD65C}" srcOrd="2" destOrd="0" parTransId="{A255E9BD-46CC-4C25-A4CC-AA09DC4A751E}" sibTransId="{1AB577C6-2B6F-4D55-B6C0-7C399CAD3368}"/>
    <dgm:cxn modelId="{4B540685-2063-4503-974E-D6950C0CC66F}" type="presParOf" srcId="{B9504B15-62A9-4917-AAEC-3BC68F821B53}" destId="{D076F782-0560-4572-9A81-B5A25568ED25}" srcOrd="0" destOrd="0" presId="urn:microsoft.com/office/officeart/2008/layout/LinedList"/>
    <dgm:cxn modelId="{0BA9B15B-D2D0-4F7E-BDCC-3C89BE3E0D80}" type="presParOf" srcId="{B9504B15-62A9-4917-AAEC-3BC68F821B53}" destId="{093CEE19-3842-4A0E-A5C1-23CB3D7999B3}" srcOrd="1" destOrd="0" presId="urn:microsoft.com/office/officeart/2008/layout/LinedList"/>
    <dgm:cxn modelId="{6A2769CA-24FA-4ABE-AA41-FA5C57F2B0D3}" type="presParOf" srcId="{093CEE19-3842-4A0E-A5C1-23CB3D7999B3}" destId="{EDA84C83-B20A-4BB9-B359-6523F94F910F}" srcOrd="0" destOrd="0" presId="urn:microsoft.com/office/officeart/2008/layout/LinedList"/>
    <dgm:cxn modelId="{27B0A43D-AF67-4270-87AE-52D92FBCE091}" type="presParOf" srcId="{093CEE19-3842-4A0E-A5C1-23CB3D7999B3}" destId="{9493D819-4B6C-4C10-8249-1701895284F2}" srcOrd="1" destOrd="0" presId="urn:microsoft.com/office/officeart/2008/layout/LinedList"/>
    <dgm:cxn modelId="{E019B6B2-E183-41F5-A82A-410A7490C122}" type="presParOf" srcId="{B9504B15-62A9-4917-AAEC-3BC68F821B53}" destId="{6364A8DF-B2B3-41C8-B47A-9885F1217FAF}" srcOrd="2" destOrd="0" presId="urn:microsoft.com/office/officeart/2008/layout/LinedList"/>
    <dgm:cxn modelId="{DAD017C5-3E84-4DDA-8BA0-D6CF794B58CB}" type="presParOf" srcId="{B9504B15-62A9-4917-AAEC-3BC68F821B53}" destId="{E2F4D80D-FD60-48BB-A3C1-1FB081F6FDCC}" srcOrd="3" destOrd="0" presId="urn:microsoft.com/office/officeart/2008/layout/LinedList"/>
    <dgm:cxn modelId="{4064F07E-976E-4C6B-B8D6-72392695518D}" type="presParOf" srcId="{E2F4D80D-FD60-48BB-A3C1-1FB081F6FDCC}" destId="{C3E9DD7D-C50C-4F28-ABDD-C7D63DAB0D4B}" srcOrd="0" destOrd="0" presId="urn:microsoft.com/office/officeart/2008/layout/LinedList"/>
    <dgm:cxn modelId="{C04892B0-55CA-4A21-B25B-99D580FFEBA3}" type="presParOf" srcId="{E2F4D80D-FD60-48BB-A3C1-1FB081F6FDCC}" destId="{2265B6AB-FFBF-439E-B98F-C856A7FF9CC9}" srcOrd="1" destOrd="0" presId="urn:microsoft.com/office/officeart/2008/layout/LinedList"/>
    <dgm:cxn modelId="{84CF4575-3166-4786-9D6E-5EE4212D7CF4}" type="presParOf" srcId="{B9504B15-62A9-4917-AAEC-3BC68F821B53}" destId="{065DA5E8-6669-40C6-A8AD-7E22A4F6AB04}" srcOrd="4" destOrd="0" presId="urn:microsoft.com/office/officeart/2008/layout/LinedList"/>
    <dgm:cxn modelId="{4BDCF5E6-18AA-4B16-B563-BBC5F6BE79F0}" type="presParOf" srcId="{B9504B15-62A9-4917-AAEC-3BC68F821B53}" destId="{8A66C9F5-B73A-424C-997D-AC67C08DEC43}" srcOrd="5" destOrd="0" presId="urn:microsoft.com/office/officeart/2008/layout/LinedList"/>
    <dgm:cxn modelId="{6B8B80E0-2691-4310-A4AA-F3F44D7EF279}" type="presParOf" srcId="{8A66C9F5-B73A-424C-997D-AC67C08DEC43}" destId="{9E3CEBD3-DD15-474A-9DCC-43803F583DF2}" srcOrd="0" destOrd="0" presId="urn:microsoft.com/office/officeart/2008/layout/LinedList"/>
    <dgm:cxn modelId="{0D016487-DB02-4D4D-B60D-492FE58ADC04}" type="presParOf" srcId="{8A66C9F5-B73A-424C-997D-AC67C08DEC43}" destId="{6B7F9DAC-0BCD-4141-8E05-F1A016B9D8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9930F3-3CED-494E-88B7-F97CDC2D81F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5C362D69-56DA-4CC2-BD6E-720174D58FA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sz="1400" kern="1200" dirty="0">
              <a:latin typeface="Rockwell Nova" panose="02060503020205020403" pitchFamily="18" charset="0"/>
              <a:ea typeface="+mn-ea"/>
              <a:cs typeface="+mn-cs"/>
            </a:rPr>
            <a:t>Verificar que las transacciones estén correctamente registradas en la cuenta del proyecto</a:t>
          </a:r>
          <a:endParaRPr lang="en-US" sz="1100" kern="1200" dirty="0">
            <a:latin typeface="Rockwell Nova" panose="02060503020205020403" pitchFamily="18" charset="0"/>
            <a:ea typeface="+mn-ea"/>
            <a:cs typeface="+mn-cs"/>
          </a:endParaRPr>
        </a:p>
      </dgm:t>
    </dgm:pt>
    <dgm:pt modelId="{0D75231E-3502-4299-AF9A-FF9F1BE97BDE}" type="parTrans" cxnId="{22339B77-F478-45F3-8332-433812A6075D}">
      <dgm:prSet/>
      <dgm:spPr/>
      <dgm:t>
        <a:bodyPr/>
        <a:lstStyle/>
        <a:p>
          <a:endParaRPr lang="en-US"/>
        </a:p>
      </dgm:t>
    </dgm:pt>
    <dgm:pt modelId="{28F9DAAA-652C-4E00-A7A4-A1C47ED54F90}" type="sibTrans" cxnId="{22339B77-F478-45F3-8332-433812A6075D}">
      <dgm:prSet/>
      <dgm:spPr/>
      <dgm:t>
        <a:bodyPr/>
        <a:lstStyle/>
        <a:p>
          <a:endParaRPr lang="en-US"/>
        </a:p>
      </dgm:t>
    </dgm:pt>
    <dgm:pt modelId="{50A612C7-BAB2-4FCD-8A77-F5EFF19B5E54}">
      <dgm:prSet custT="1"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s-PR" sz="1400" kern="1200" cap="all" dirty="0">
              <a:latin typeface="Rockwell Nova" panose="02060503020205020403" pitchFamily="18" charset="0"/>
              <a:ea typeface="+mn-ea"/>
              <a:cs typeface="+mn-cs"/>
            </a:rPr>
            <a:t>Detectar las transacciones que se encuentran en tránsito</a:t>
          </a:r>
          <a:endParaRPr lang="en-US" sz="1400" kern="1200" cap="all" dirty="0">
            <a:latin typeface="Rockwell Nova" panose="02060503020205020403" pitchFamily="18" charset="0"/>
            <a:ea typeface="+mn-ea"/>
            <a:cs typeface="+mn-cs"/>
          </a:endParaRPr>
        </a:p>
      </dgm:t>
    </dgm:pt>
    <dgm:pt modelId="{F016C328-E194-4DEF-BA5F-E3E7BD3A0A36}" type="parTrans" cxnId="{4740E17C-4F05-4A5A-8FD1-AF6A2FCCE719}">
      <dgm:prSet/>
      <dgm:spPr/>
      <dgm:t>
        <a:bodyPr/>
        <a:lstStyle/>
        <a:p>
          <a:endParaRPr lang="en-US"/>
        </a:p>
      </dgm:t>
    </dgm:pt>
    <dgm:pt modelId="{8C3F4EEF-FFD0-403D-BF89-122956C3527D}" type="sibTrans" cxnId="{4740E17C-4F05-4A5A-8FD1-AF6A2FCCE719}">
      <dgm:prSet/>
      <dgm:spPr/>
      <dgm:t>
        <a:bodyPr/>
        <a:lstStyle/>
        <a:p>
          <a:endParaRPr lang="en-US"/>
        </a:p>
      </dgm:t>
    </dgm:pt>
    <dgm:pt modelId="{1BF86716-A488-43D7-9DA9-7ADBFC6E669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PR" sz="1400" kern="1200" cap="all" dirty="0">
              <a:latin typeface="Rockwell Nova" panose="02060503020205020403" pitchFamily="18" charset="0"/>
              <a:ea typeface="+mn-ea"/>
              <a:cs typeface="+mn-cs"/>
            </a:rPr>
            <a:t>Identificar transacciones que aún no han sido pagadas.</a:t>
          </a:r>
          <a:endParaRPr lang="en-US" sz="1400" kern="1200" cap="all" dirty="0">
            <a:latin typeface="Rockwell Nova" panose="02060503020205020403" pitchFamily="18" charset="0"/>
            <a:ea typeface="+mn-ea"/>
            <a:cs typeface="+mn-cs"/>
          </a:endParaRPr>
        </a:p>
      </dgm:t>
    </dgm:pt>
    <dgm:pt modelId="{70A55023-8D38-4CDD-B0E1-746ED9AF9628}" type="parTrans" cxnId="{E70A206E-EB6D-4B10-A760-3640CB972987}">
      <dgm:prSet/>
      <dgm:spPr/>
      <dgm:t>
        <a:bodyPr/>
        <a:lstStyle/>
        <a:p>
          <a:endParaRPr lang="en-US"/>
        </a:p>
      </dgm:t>
    </dgm:pt>
    <dgm:pt modelId="{9CE578E1-F9DC-4FE2-A02F-7F51378366CA}" type="sibTrans" cxnId="{E70A206E-EB6D-4B10-A760-3640CB972987}">
      <dgm:prSet/>
      <dgm:spPr/>
      <dgm:t>
        <a:bodyPr/>
        <a:lstStyle/>
        <a:p>
          <a:endParaRPr lang="en-US"/>
        </a:p>
      </dgm:t>
    </dgm:pt>
    <dgm:pt modelId="{E5CDBB4A-2175-44A9-A2E7-7B499B0020E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PR" sz="1400" kern="1200" cap="all" dirty="0">
              <a:latin typeface="Rockwell Nova" panose="02060503020205020403" pitchFamily="18" charset="0"/>
              <a:ea typeface="+mn-ea"/>
              <a:cs typeface="+mn-cs"/>
            </a:rPr>
            <a:t>Reconocer diferencias en las cantidades facturadas Vs. pagadas</a:t>
          </a:r>
          <a:r>
            <a:rPr lang="es-PR" sz="1400" kern="1200" cap="all" dirty="0">
              <a:latin typeface="Rockwell Nova" panose="02060503020205020403" pitchFamily="18" charset="0"/>
              <a:ea typeface="Lato"/>
              <a:cs typeface="Lato"/>
            </a:rPr>
            <a:t>.</a:t>
          </a:r>
          <a:endParaRPr lang="en-US" sz="1400" kern="1200" cap="all" dirty="0">
            <a:latin typeface="Rockwell Nova" panose="02060503020205020403" pitchFamily="18" charset="0"/>
            <a:ea typeface="Lato"/>
            <a:cs typeface="Lato"/>
          </a:endParaRPr>
        </a:p>
      </dgm:t>
    </dgm:pt>
    <dgm:pt modelId="{EF5E9287-E32C-4D31-81E8-972F9B4F6A48}" type="parTrans" cxnId="{7373162A-D010-440F-A68F-50872230DB1B}">
      <dgm:prSet/>
      <dgm:spPr/>
      <dgm:t>
        <a:bodyPr/>
        <a:lstStyle/>
        <a:p>
          <a:endParaRPr lang="en-US"/>
        </a:p>
      </dgm:t>
    </dgm:pt>
    <dgm:pt modelId="{5A797187-E888-4BDE-AF22-17A7429F354C}" type="sibTrans" cxnId="{7373162A-D010-440F-A68F-50872230DB1B}">
      <dgm:prSet/>
      <dgm:spPr/>
      <dgm:t>
        <a:bodyPr/>
        <a:lstStyle/>
        <a:p>
          <a:endParaRPr lang="en-US"/>
        </a:p>
      </dgm:t>
    </dgm:pt>
    <dgm:pt modelId="{92AB0F00-3291-4338-856F-024BBE062850}" type="pres">
      <dgm:prSet presAssocID="{1A9930F3-3CED-494E-88B7-F97CDC2D81F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522D9D-0B02-4CD9-ACA1-7BF28FA5EA25}" type="pres">
      <dgm:prSet presAssocID="{5C362D69-56DA-4CC2-BD6E-720174D58FA6}" presName="compNode" presStyleCnt="0"/>
      <dgm:spPr/>
    </dgm:pt>
    <dgm:pt modelId="{A77F7444-F5B3-4775-9454-1142DC6B5915}" type="pres">
      <dgm:prSet presAssocID="{5C362D69-56DA-4CC2-BD6E-720174D58FA6}" presName="iconBgRect" presStyleLbl="bgShp" presStyleIdx="0" presStyleCnt="4"/>
      <dgm:spPr/>
    </dgm:pt>
    <dgm:pt modelId="{F276B4B1-F7E8-4419-8A15-AF8D375561DC}" type="pres">
      <dgm:prSet presAssocID="{5C362D69-56DA-4CC2-BD6E-720174D58FA6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2E82567-2458-4F9C-B62C-139125580D1D}" type="pres">
      <dgm:prSet presAssocID="{5C362D69-56DA-4CC2-BD6E-720174D58FA6}" presName="spaceRect" presStyleCnt="0"/>
      <dgm:spPr/>
    </dgm:pt>
    <dgm:pt modelId="{DEB0EFBC-EC59-42BC-9153-32380427D685}" type="pres">
      <dgm:prSet presAssocID="{5C362D69-56DA-4CC2-BD6E-720174D58FA6}" presName="textRect" presStyleLbl="revTx" presStyleIdx="0" presStyleCnt="4" custScaleX="162180" custLinFactNeighborX="-194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443951B-6B91-402B-8F66-7D4E3FEA3056}" type="pres">
      <dgm:prSet presAssocID="{28F9DAAA-652C-4E00-A7A4-A1C47ED54F90}" presName="sibTrans" presStyleCnt="0"/>
      <dgm:spPr/>
    </dgm:pt>
    <dgm:pt modelId="{7FEEB8CF-D2FC-4BFD-B347-52CE2CB366E0}" type="pres">
      <dgm:prSet presAssocID="{50A612C7-BAB2-4FCD-8A77-F5EFF19B5E54}" presName="compNode" presStyleCnt="0"/>
      <dgm:spPr/>
    </dgm:pt>
    <dgm:pt modelId="{4E993E51-0711-4170-9B87-E106A4A574FC}" type="pres">
      <dgm:prSet presAssocID="{50A612C7-BAB2-4FCD-8A77-F5EFF19B5E54}" presName="iconBgRect" presStyleLbl="bgShp" presStyleIdx="1" presStyleCnt="4" custLinFactNeighborY="-1825"/>
      <dgm:spPr/>
    </dgm:pt>
    <dgm:pt modelId="{DCE046EE-4ED4-4A87-A210-56A2F168F7F5}" type="pres">
      <dgm:prSet presAssocID="{50A612C7-BAB2-4FCD-8A77-F5EFF19B5E54}" presName="iconRect" presStyleLbl="node1" presStyleIdx="1" presStyleCnt="4" custLinFactNeighborY="-378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raffic Light"/>
        </a:ext>
      </dgm:extLst>
    </dgm:pt>
    <dgm:pt modelId="{000179D8-E8E0-4964-B90A-A0B59D8D61E0}" type="pres">
      <dgm:prSet presAssocID="{50A612C7-BAB2-4FCD-8A77-F5EFF19B5E54}" presName="spaceRect" presStyleCnt="0"/>
      <dgm:spPr/>
    </dgm:pt>
    <dgm:pt modelId="{C2081CEA-DA5A-4522-B219-A77C227DA9C8}" type="pres">
      <dgm:prSet presAssocID="{50A612C7-BAB2-4FCD-8A77-F5EFF19B5E54}" presName="textRect" presStyleLbl="revTx" presStyleIdx="1" presStyleCnt="4" custScaleX="13762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3AB332D-2AE1-46A2-B6D2-358DB460C3AA}" type="pres">
      <dgm:prSet presAssocID="{8C3F4EEF-FFD0-403D-BF89-122956C3527D}" presName="sibTrans" presStyleCnt="0"/>
      <dgm:spPr/>
    </dgm:pt>
    <dgm:pt modelId="{216A1983-BA1C-47CC-B763-0501FC8D313C}" type="pres">
      <dgm:prSet presAssocID="{1BF86716-A488-43D7-9DA9-7ADBFC6E669E}" presName="compNode" presStyleCnt="0"/>
      <dgm:spPr/>
    </dgm:pt>
    <dgm:pt modelId="{52527398-ECEF-484C-805C-39338AEA29F8}" type="pres">
      <dgm:prSet presAssocID="{1BF86716-A488-43D7-9DA9-7ADBFC6E669E}" presName="iconBgRect" presStyleLbl="bgShp" presStyleIdx="2" presStyleCnt="4" custLinFactNeighborX="3650" custLinFactNeighborY="5395"/>
      <dgm:spPr/>
    </dgm:pt>
    <dgm:pt modelId="{3FA75891-666A-4BCA-BA1A-80A4B5C264D8}" type="pres">
      <dgm:prSet presAssocID="{1BF86716-A488-43D7-9DA9-7ADBFC6E669E}" presName="iconRect" presStyleLbl="node1" presStyleIdx="2" presStyleCnt="4" custLinFactNeighborX="11130" custLinFactNeighborY="940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uble"/>
        </a:ext>
      </dgm:extLst>
    </dgm:pt>
    <dgm:pt modelId="{3553D240-C438-4BDC-9213-782EBE78244E}" type="pres">
      <dgm:prSet presAssocID="{1BF86716-A488-43D7-9DA9-7ADBFC6E669E}" presName="spaceRect" presStyleCnt="0"/>
      <dgm:spPr/>
    </dgm:pt>
    <dgm:pt modelId="{81715334-DD20-4969-A7B4-D4523B3D200B}" type="pres">
      <dgm:prSet presAssocID="{1BF86716-A488-43D7-9DA9-7ADBFC6E669E}" presName="textRect" presStyleLbl="revTx" presStyleIdx="2" presStyleCnt="4" custScaleX="134473" custLinFactNeighborX="5838" custLinFactNeighborY="-230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E83BD94-1272-4148-B303-F1688DFBA7FA}" type="pres">
      <dgm:prSet presAssocID="{9CE578E1-F9DC-4FE2-A02F-7F51378366CA}" presName="sibTrans" presStyleCnt="0"/>
      <dgm:spPr/>
    </dgm:pt>
    <dgm:pt modelId="{3C3C27CA-C582-426F-B405-60F030F30861}" type="pres">
      <dgm:prSet presAssocID="{E5CDBB4A-2175-44A9-A2E7-7B499B0020E1}" presName="compNode" presStyleCnt="0"/>
      <dgm:spPr/>
    </dgm:pt>
    <dgm:pt modelId="{B8722A2A-343B-4345-B553-2E9261F2109A}" type="pres">
      <dgm:prSet presAssocID="{E5CDBB4A-2175-44A9-A2E7-7B499B0020E1}" presName="iconBgRect" presStyleLbl="bgShp" presStyleIdx="3" presStyleCnt="4"/>
      <dgm:spPr/>
    </dgm:pt>
    <dgm:pt modelId="{F41423A9-A220-43A7-A8C0-E6B74C6588D9}" type="pres">
      <dgm:prSet presAssocID="{E5CDBB4A-2175-44A9-A2E7-7B499B0020E1}" presName="iconRect" presStyleLbl="node1" presStyleIdx="3" presStyleCnt="4" custLinFactNeighborY="-3788"/>
      <dgm:spPr>
        <a:xfrm>
          <a:off x="8296394" y="947429"/>
          <a:ext cx="720326" cy="720326"/>
        </a:xfrm>
        <a:prstGeom prst="rect">
          <a:avLst/>
        </a:prstGeom>
        <a:blipFill dpi="0" rotWithShape="1"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Bug under Magnifying Glass"/>
        </a:ext>
      </dgm:extLst>
    </dgm:pt>
    <dgm:pt modelId="{38902405-7D85-4D9B-AA4F-81B72463B909}" type="pres">
      <dgm:prSet presAssocID="{E5CDBB4A-2175-44A9-A2E7-7B499B0020E1}" presName="spaceRect" presStyleCnt="0"/>
      <dgm:spPr/>
    </dgm:pt>
    <dgm:pt modelId="{6DA35C4A-4D07-44BD-BADC-0CE3E5E9CF60}" type="pres">
      <dgm:prSet presAssocID="{E5CDBB4A-2175-44A9-A2E7-7B499B0020E1}" presName="textRect" presStyleLbl="revTx" presStyleIdx="3" presStyleCnt="4" custScaleX="145346" custLinFactNeighborX="-1113" custLinFactNeighborY="-454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0A206E-EB6D-4B10-A760-3640CB972987}" srcId="{1A9930F3-3CED-494E-88B7-F97CDC2D81F6}" destId="{1BF86716-A488-43D7-9DA9-7ADBFC6E669E}" srcOrd="2" destOrd="0" parTransId="{70A55023-8D38-4CDD-B0E1-746ED9AF9628}" sibTransId="{9CE578E1-F9DC-4FE2-A02F-7F51378366CA}"/>
    <dgm:cxn modelId="{FCC5E9EB-8DF3-4370-961E-A5601B5B556C}" type="presOf" srcId="{1A9930F3-3CED-494E-88B7-F97CDC2D81F6}" destId="{92AB0F00-3291-4338-856F-024BBE062850}" srcOrd="0" destOrd="0" presId="urn:microsoft.com/office/officeart/2018/5/layout/IconCircleLabelList"/>
    <dgm:cxn modelId="{392AB839-A7BD-4804-97BA-23CB5ED08693}" type="presOf" srcId="{1BF86716-A488-43D7-9DA9-7ADBFC6E669E}" destId="{81715334-DD20-4969-A7B4-D4523B3D200B}" srcOrd="0" destOrd="0" presId="urn:microsoft.com/office/officeart/2018/5/layout/IconCircleLabelList"/>
    <dgm:cxn modelId="{4740E17C-4F05-4A5A-8FD1-AF6A2FCCE719}" srcId="{1A9930F3-3CED-494E-88B7-F97CDC2D81F6}" destId="{50A612C7-BAB2-4FCD-8A77-F5EFF19B5E54}" srcOrd="1" destOrd="0" parTransId="{F016C328-E194-4DEF-BA5F-E3E7BD3A0A36}" sibTransId="{8C3F4EEF-FFD0-403D-BF89-122956C3527D}"/>
    <dgm:cxn modelId="{B656FA9F-58E5-468C-9377-9A19BA2C3517}" type="presOf" srcId="{50A612C7-BAB2-4FCD-8A77-F5EFF19B5E54}" destId="{C2081CEA-DA5A-4522-B219-A77C227DA9C8}" srcOrd="0" destOrd="0" presId="urn:microsoft.com/office/officeart/2018/5/layout/IconCircleLabelList"/>
    <dgm:cxn modelId="{7373162A-D010-440F-A68F-50872230DB1B}" srcId="{1A9930F3-3CED-494E-88B7-F97CDC2D81F6}" destId="{E5CDBB4A-2175-44A9-A2E7-7B499B0020E1}" srcOrd="3" destOrd="0" parTransId="{EF5E9287-E32C-4D31-81E8-972F9B4F6A48}" sibTransId="{5A797187-E888-4BDE-AF22-17A7429F354C}"/>
    <dgm:cxn modelId="{A33967ED-7258-438E-B7B2-D7CA1031DFAA}" type="presOf" srcId="{5C362D69-56DA-4CC2-BD6E-720174D58FA6}" destId="{DEB0EFBC-EC59-42BC-9153-32380427D685}" srcOrd="0" destOrd="0" presId="urn:microsoft.com/office/officeart/2018/5/layout/IconCircleLabelList"/>
    <dgm:cxn modelId="{4C58992B-DCA8-4080-BD38-A851D8FDC038}" type="presOf" srcId="{E5CDBB4A-2175-44A9-A2E7-7B499B0020E1}" destId="{6DA35C4A-4D07-44BD-BADC-0CE3E5E9CF60}" srcOrd="0" destOrd="0" presId="urn:microsoft.com/office/officeart/2018/5/layout/IconCircleLabelList"/>
    <dgm:cxn modelId="{22339B77-F478-45F3-8332-433812A6075D}" srcId="{1A9930F3-3CED-494E-88B7-F97CDC2D81F6}" destId="{5C362D69-56DA-4CC2-BD6E-720174D58FA6}" srcOrd="0" destOrd="0" parTransId="{0D75231E-3502-4299-AF9A-FF9F1BE97BDE}" sibTransId="{28F9DAAA-652C-4E00-A7A4-A1C47ED54F90}"/>
    <dgm:cxn modelId="{0C9B7CB2-9C5E-450B-AC53-1B44053F9EBE}" type="presParOf" srcId="{92AB0F00-3291-4338-856F-024BBE062850}" destId="{CE522D9D-0B02-4CD9-ACA1-7BF28FA5EA25}" srcOrd="0" destOrd="0" presId="urn:microsoft.com/office/officeart/2018/5/layout/IconCircleLabelList"/>
    <dgm:cxn modelId="{1851AD0F-1F7F-44DE-8E03-123C28711035}" type="presParOf" srcId="{CE522D9D-0B02-4CD9-ACA1-7BF28FA5EA25}" destId="{A77F7444-F5B3-4775-9454-1142DC6B5915}" srcOrd="0" destOrd="0" presId="urn:microsoft.com/office/officeart/2018/5/layout/IconCircleLabelList"/>
    <dgm:cxn modelId="{A3C1448D-613D-480D-8B96-78A7AB72E200}" type="presParOf" srcId="{CE522D9D-0B02-4CD9-ACA1-7BF28FA5EA25}" destId="{F276B4B1-F7E8-4419-8A15-AF8D375561DC}" srcOrd="1" destOrd="0" presId="urn:microsoft.com/office/officeart/2018/5/layout/IconCircleLabelList"/>
    <dgm:cxn modelId="{C5EC651D-6E6A-415D-A6DD-C6B6D127DA9B}" type="presParOf" srcId="{CE522D9D-0B02-4CD9-ACA1-7BF28FA5EA25}" destId="{02E82567-2458-4F9C-B62C-139125580D1D}" srcOrd="2" destOrd="0" presId="urn:microsoft.com/office/officeart/2018/5/layout/IconCircleLabelList"/>
    <dgm:cxn modelId="{1EAF3B0A-A731-45D2-AA67-FC17EC550D59}" type="presParOf" srcId="{CE522D9D-0B02-4CD9-ACA1-7BF28FA5EA25}" destId="{DEB0EFBC-EC59-42BC-9153-32380427D685}" srcOrd="3" destOrd="0" presId="urn:microsoft.com/office/officeart/2018/5/layout/IconCircleLabelList"/>
    <dgm:cxn modelId="{32B90171-1270-478A-87C5-B40E82EE2AAD}" type="presParOf" srcId="{92AB0F00-3291-4338-856F-024BBE062850}" destId="{5443951B-6B91-402B-8F66-7D4E3FEA3056}" srcOrd="1" destOrd="0" presId="urn:microsoft.com/office/officeart/2018/5/layout/IconCircleLabelList"/>
    <dgm:cxn modelId="{6CA375AD-31B5-4158-B162-E6E76896A33E}" type="presParOf" srcId="{92AB0F00-3291-4338-856F-024BBE062850}" destId="{7FEEB8CF-D2FC-4BFD-B347-52CE2CB366E0}" srcOrd="2" destOrd="0" presId="urn:microsoft.com/office/officeart/2018/5/layout/IconCircleLabelList"/>
    <dgm:cxn modelId="{AD73EF2E-2D03-47BC-B1FC-12FC1FA74B27}" type="presParOf" srcId="{7FEEB8CF-D2FC-4BFD-B347-52CE2CB366E0}" destId="{4E993E51-0711-4170-9B87-E106A4A574FC}" srcOrd="0" destOrd="0" presId="urn:microsoft.com/office/officeart/2018/5/layout/IconCircleLabelList"/>
    <dgm:cxn modelId="{D95A31E7-5A61-4F0E-B322-428E50E56E78}" type="presParOf" srcId="{7FEEB8CF-D2FC-4BFD-B347-52CE2CB366E0}" destId="{DCE046EE-4ED4-4A87-A210-56A2F168F7F5}" srcOrd="1" destOrd="0" presId="urn:microsoft.com/office/officeart/2018/5/layout/IconCircleLabelList"/>
    <dgm:cxn modelId="{38CFF94D-9B83-4F94-936D-06BF2E57FF21}" type="presParOf" srcId="{7FEEB8CF-D2FC-4BFD-B347-52CE2CB366E0}" destId="{000179D8-E8E0-4964-B90A-A0B59D8D61E0}" srcOrd="2" destOrd="0" presId="urn:microsoft.com/office/officeart/2018/5/layout/IconCircleLabelList"/>
    <dgm:cxn modelId="{CF44912A-1649-46DE-A369-D187B82770D5}" type="presParOf" srcId="{7FEEB8CF-D2FC-4BFD-B347-52CE2CB366E0}" destId="{C2081CEA-DA5A-4522-B219-A77C227DA9C8}" srcOrd="3" destOrd="0" presId="urn:microsoft.com/office/officeart/2018/5/layout/IconCircleLabelList"/>
    <dgm:cxn modelId="{CC599D5F-0087-4F2B-95F7-4DA2BB3E8BB7}" type="presParOf" srcId="{92AB0F00-3291-4338-856F-024BBE062850}" destId="{93AB332D-2AE1-46A2-B6D2-358DB460C3AA}" srcOrd="3" destOrd="0" presId="urn:microsoft.com/office/officeart/2018/5/layout/IconCircleLabelList"/>
    <dgm:cxn modelId="{1C1B3D3A-409B-4419-884E-1F2C4B733CDB}" type="presParOf" srcId="{92AB0F00-3291-4338-856F-024BBE062850}" destId="{216A1983-BA1C-47CC-B763-0501FC8D313C}" srcOrd="4" destOrd="0" presId="urn:microsoft.com/office/officeart/2018/5/layout/IconCircleLabelList"/>
    <dgm:cxn modelId="{3CDE9828-A548-4F9F-973D-17E12B1E62FB}" type="presParOf" srcId="{216A1983-BA1C-47CC-B763-0501FC8D313C}" destId="{52527398-ECEF-484C-805C-39338AEA29F8}" srcOrd="0" destOrd="0" presId="urn:microsoft.com/office/officeart/2018/5/layout/IconCircleLabelList"/>
    <dgm:cxn modelId="{16E8BF86-5246-430C-A618-AFDC81901DB9}" type="presParOf" srcId="{216A1983-BA1C-47CC-B763-0501FC8D313C}" destId="{3FA75891-666A-4BCA-BA1A-80A4B5C264D8}" srcOrd="1" destOrd="0" presId="urn:microsoft.com/office/officeart/2018/5/layout/IconCircleLabelList"/>
    <dgm:cxn modelId="{28F059CA-1B4F-4FDF-9DD6-A7B6851DBBE6}" type="presParOf" srcId="{216A1983-BA1C-47CC-B763-0501FC8D313C}" destId="{3553D240-C438-4BDC-9213-782EBE78244E}" srcOrd="2" destOrd="0" presId="urn:microsoft.com/office/officeart/2018/5/layout/IconCircleLabelList"/>
    <dgm:cxn modelId="{E3E8C97C-AF5F-4A64-B300-EE8A18D0846D}" type="presParOf" srcId="{216A1983-BA1C-47CC-B763-0501FC8D313C}" destId="{81715334-DD20-4969-A7B4-D4523B3D200B}" srcOrd="3" destOrd="0" presId="urn:microsoft.com/office/officeart/2018/5/layout/IconCircleLabelList"/>
    <dgm:cxn modelId="{1AA5B617-07B1-4C81-B281-63719F5AFC76}" type="presParOf" srcId="{92AB0F00-3291-4338-856F-024BBE062850}" destId="{2E83BD94-1272-4148-B303-F1688DFBA7FA}" srcOrd="5" destOrd="0" presId="urn:microsoft.com/office/officeart/2018/5/layout/IconCircleLabelList"/>
    <dgm:cxn modelId="{D9B42E16-851F-410B-90EF-90C4B3F74B33}" type="presParOf" srcId="{92AB0F00-3291-4338-856F-024BBE062850}" destId="{3C3C27CA-C582-426F-B405-60F030F30861}" srcOrd="6" destOrd="0" presId="urn:microsoft.com/office/officeart/2018/5/layout/IconCircleLabelList"/>
    <dgm:cxn modelId="{41EC6221-2829-494F-8029-D5E5D535A3E4}" type="presParOf" srcId="{3C3C27CA-C582-426F-B405-60F030F30861}" destId="{B8722A2A-343B-4345-B553-2E9261F2109A}" srcOrd="0" destOrd="0" presId="urn:microsoft.com/office/officeart/2018/5/layout/IconCircleLabelList"/>
    <dgm:cxn modelId="{7AC44EC5-1DEB-452F-80D1-DAA6595EF612}" type="presParOf" srcId="{3C3C27CA-C582-426F-B405-60F030F30861}" destId="{F41423A9-A220-43A7-A8C0-E6B74C6588D9}" srcOrd="1" destOrd="0" presId="urn:microsoft.com/office/officeart/2018/5/layout/IconCircleLabelList"/>
    <dgm:cxn modelId="{6AFEC90F-6155-47AE-B1DB-FF4B457DE3E4}" type="presParOf" srcId="{3C3C27CA-C582-426F-B405-60F030F30861}" destId="{38902405-7D85-4D9B-AA4F-81B72463B909}" srcOrd="2" destOrd="0" presId="urn:microsoft.com/office/officeart/2018/5/layout/IconCircleLabelList"/>
    <dgm:cxn modelId="{68662307-5D5F-42EA-979E-1F7C08D0B249}" type="presParOf" srcId="{3C3C27CA-C582-426F-B405-60F030F30861}" destId="{6DA35C4A-4D07-44BD-BADC-0CE3E5E9CF60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3F1C5-9FC6-4F2F-B70B-0253F6457ED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C53704-A23B-4C23-9F34-0F6830B06C21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</a:pPr>
          <a:r>
            <a:rPr lang="es-PR" sz="2000" b="1">
              <a:latin typeface="Rockwell Nova" panose="02060503020205020403" pitchFamily="18" charset="0"/>
            </a:rPr>
            <a:t>Subsidiario</a:t>
          </a:r>
          <a:endParaRPr lang="en-US" sz="2000" b="1" dirty="0">
            <a:latin typeface="Rockwell Nova" panose="02060503020205020403" pitchFamily="18" charset="0"/>
          </a:endParaRPr>
        </a:p>
      </dgm:t>
    </dgm:pt>
    <dgm:pt modelId="{0C4E2ED1-D87C-4179-BF57-F7C17BE016F4}" type="parTrans" cxnId="{6A5361AA-0382-43C1-8206-2CF0DF0DA8B5}">
      <dgm:prSet/>
      <dgm:spPr/>
      <dgm:t>
        <a:bodyPr/>
        <a:lstStyle/>
        <a:p>
          <a:endParaRPr lang="en-US"/>
        </a:p>
      </dgm:t>
    </dgm:pt>
    <dgm:pt modelId="{59213F26-CBEE-4853-9CF1-2DB99F4379EA}" type="sibTrans" cxnId="{6A5361AA-0382-43C1-8206-2CF0DF0DA8B5}">
      <dgm:prSet/>
      <dgm:spPr/>
      <dgm:t>
        <a:bodyPr/>
        <a:lstStyle/>
        <a:p>
          <a:endParaRPr lang="en-US"/>
        </a:p>
      </dgm:t>
    </dgm:pt>
    <dgm:pt modelId="{6FA53D21-AB86-49D2-8168-414012758912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</a:pPr>
          <a:r>
            <a:rPr lang="es-PR" sz="2000" b="1" dirty="0">
              <a:latin typeface="Rockwell Nova" panose="02060503020205020403" pitchFamily="18" charset="0"/>
            </a:rPr>
            <a:t>Sistema Financiero (SIA)</a:t>
          </a:r>
          <a:endParaRPr lang="en-US" sz="2000" b="1" dirty="0">
            <a:latin typeface="Rockwell Nova" panose="02060503020205020403" pitchFamily="18" charset="0"/>
          </a:endParaRPr>
        </a:p>
      </dgm:t>
    </dgm:pt>
    <dgm:pt modelId="{4FA06403-383D-4118-A97A-03AB3AC787E8}" type="parTrans" cxnId="{A7E0356C-6D9B-4FCD-BD9D-1FF2E148DEF1}">
      <dgm:prSet/>
      <dgm:spPr/>
      <dgm:t>
        <a:bodyPr/>
        <a:lstStyle/>
        <a:p>
          <a:endParaRPr lang="en-US"/>
        </a:p>
      </dgm:t>
    </dgm:pt>
    <dgm:pt modelId="{2F18CED0-8C66-4EDA-ACCE-068A15E70F4C}" type="sibTrans" cxnId="{A7E0356C-6D9B-4FCD-BD9D-1FF2E148DEF1}">
      <dgm:prSet/>
      <dgm:spPr/>
      <dgm:t>
        <a:bodyPr/>
        <a:lstStyle/>
        <a:p>
          <a:endParaRPr lang="en-US"/>
        </a:p>
      </dgm:t>
    </dgm:pt>
    <dgm:pt modelId="{13862C29-9856-4BE2-8C68-01449A95A9EA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</a:pPr>
          <a:r>
            <a:rPr lang="es-PR" sz="2000" b="1" dirty="0">
              <a:latin typeface="Rockwell Nova" panose="02060503020205020403" pitchFamily="18" charset="0"/>
            </a:rPr>
            <a:t>Facturas o Informes Financieros</a:t>
          </a:r>
          <a:endParaRPr lang="en-US" sz="2000" b="1" dirty="0">
            <a:latin typeface="Rockwell Nova" panose="02060503020205020403" pitchFamily="18" charset="0"/>
          </a:endParaRPr>
        </a:p>
      </dgm:t>
    </dgm:pt>
    <dgm:pt modelId="{ED33863D-D38E-4601-AA2D-581AE91007B2}" type="parTrans" cxnId="{B073694F-C283-4E23-BD78-9873126019F8}">
      <dgm:prSet/>
      <dgm:spPr/>
      <dgm:t>
        <a:bodyPr/>
        <a:lstStyle/>
        <a:p>
          <a:endParaRPr lang="en-US"/>
        </a:p>
      </dgm:t>
    </dgm:pt>
    <dgm:pt modelId="{C186356B-549F-49D7-8AEB-DEEFBD331D84}" type="sibTrans" cxnId="{B073694F-C283-4E23-BD78-9873126019F8}">
      <dgm:prSet/>
      <dgm:spPr/>
      <dgm:t>
        <a:bodyPr/>
        <a:lstStyle/>
        <a:p>
          <a:endParaRPr lang="en-US"/>
        </a:p>
      </dgm:t>
    </dgm:pt>
    <dgm:pt modelId="{21858B68-DBE1-4114-8D65-2C68F325129A}" type="pres">
      <dgm:prSet presAssocID="{DA73F1C5-9FC6-4F2F-B70B-0253F6457ED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5A5F9-5ECF-4E06-BECA-904224AEE50A}" type="pres">
      <dgm:prSet presAssocID="{DCC53704-A23B-4C23-9F34-0F6830B06C21}" presName="com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0B9F078-599C-4470-A9D5-B9E409F1B9FE}" type="pres">
      <dgm:prSet presAssocID="{DCC53704-A23B-4C23-9F34-0F6830B06C21}" presName="bgRect" presStyleLbl="bgShp" presStyleIdx="0" presStyleCnt="3" custLinFactNeighborX="-412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F64B62D-7638-46C7-8CA4-728CF03DAB2D}" type="pres">
      <dgm:prSet presAssocID="{DCC53704-A23B-4C23-9F34-0F6830B06C21}" presName="iconRect" presStyleLbl="node1" presStyleIdx="0" presStyleCnt="3"/>
      <dgm:spPr>
        <a:blipFill>
          <a:blip xmlns:r="http://schemas.openxmlformats.org/officeDocument/2006/relationships" r:embed="rId1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A68DE369-0A37-43CC-9780-10D912335391}" type="pres">
      <dgm:prSet presAssocID="{DCC53704-A23B-4C23-9F34-0F6830B06C21}" presName="spaceRect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B1A2AC0E-6A36-40A3-8A52-58250E8CC905}" type="pres">
      <dgm:prSet presAssocID="{DCC53704-A23B-4C23-9F34-0F6830B06C21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D9C8282-50BF-4F5E-A415-79FA10E0BCF6}" type="pres">
      <dgm:prSet presAssocID="{59213F26-CBEE-4853-9CF1-2DB99F4379EA}" presName="sibTrans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931F155-52C3-46BE-9D24-530AB6BA5CBB}" type="pres">
      <dgm:prSet presAssocID="{6FA53D21-AB86-49D2-8168-414012758912}" presName="com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87691D36-0F7B-4543-8DF6-B435A756CCD4}" type="pres">
      <dgm:prSet presAssocID="{6FA53D21-AB86-49D2-8168-414012758912}" presName="bgRect" presStyleLbl="bgShp" presStyleIdx="1" presStyleCnt="3" custLinFactNeighborX="-689" custLinFactNeighborY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F447C12-79B2-4A55-96A4-9B464CEAEE73}" type="pres">
      <dgm:prSet presAssocID="{6FA53D21-AB86-49D2-8168-414012758912}" presName="iconRect" presStyleLbl="node1" presStyleIdx="1" presStyleCnt="3"/>
      <dgm:spPr>
        <a:blipFill>
          <a:blip xmlns:r="http://schemas.openxmlformats.org/officeDocument/2006/relationships" r:embed="rId3" cstate="print">
            <a:duotone>
              <a:schemeClr val="accent2">
                <a:hueOff val="953895"/>
                <a:satOff val="-21764"/>
                <a:lumOff val="8039"/>
                <a:alphaOff val="0"/>
                <a:shade val="20000"/>
                <a:satMod val="200000"/>
              </a:schemeClr>
              <a:schemeClr val="accent2">
                <a:hueOff val="953895"/>
                <a:satOff val="-21764"/>
                <a:lumOff val="803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54452F9-3723-485C-BC1F-D30BEB077123}" type="pres">
      <dgm:prSet presAssocID="{6FA53D21-AB86-49D2-8168-414012758912}" presName="spaceRect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76736790-C6E5-4FB2-8E07-9DCAC7152402}" type="pres">
      <dgm:prSet presAssocID="{6FA53D21-AB86-49D2-8168-41401275891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2EB2A4B-F924-43EB-A0CF-BC853B8E4F78}" type="pres">
      <dgm:prSet presAssocID="{2F18CED0-8C66-4EDA-ACCE-068A15E70F4C}" presName="sibTrans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E91EF617-62AB-4539-B95B-6239D2322C21}" type="pres">
      <dgm:prSet presAssocID="{13862C29-9856-4BE2-8C68-01449A95A9EA}" presName="com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4A3ED68-5E74-404A-B5EB-D9F31C2EEAFB}" type="pres">
      <dgm:prSet presAssocID="{13862C29-9856-4BE2-8C68-01449A95A9EA}" presName="bgRect" presStyleLbl="bgShp" presStyleIdx="2" presStyleCnt="3" custLinFactNeighborX="-412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516BF93-C652-4B68-9C5F-5ED84BA9CAFD}" type="pres">
      <dgm:prSet presAssocID="{13862C29-9856-4BE2-8C68-01449A95A9EA}" presName="iconRect" presStyleLbl="node1" presStyleIdx="2" presStyleCnt="3"/>
      <dgm:spPr>
        <a:blipFill>
          <a:blip xmlns:r="http://schemas.openxmlformats.org/officeDocument/2006/relationships" r:embed="rId5" cstate="print">
            <a:duotone>
              <a:schemeClr val="accent2">
                <a:hueOff val="1907789"/>
                <a:satOff val="-43528"/>
                <a:lumOff val="16079"/>
                <a:alphaOff val="0"/>
                <a:shade val="20000"/>
                <a:satMod val="200000"/>
              </a:schemeClr>
              <a:schemeClr val="accent2">
                <a:hueOff val="1907789"/>
                <a:satOff val="-43528"/>
                <a:lumOff val="1607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D4A507C-8810-473C-B8EE-A69A775CE3B7}" type="pres">
      <dgm:prSet presAssocID="{13862C29-9856-4BE2-8C68-01449A95A9EA}" presName="spaceRect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7FC7E76-2D42-4B6C-9E9D-3DBD4AF8109A}" type="pres">
      <dgm:prSet presAssocID="{13862C29-9856-4BE2-8C68-01449A95A9EA}" presName="parTx" presStyleLbl="revTx" presStyleIdx="2" presStyleCnt="3" custScaleX="1087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073694F-C283-4E23-BD78-9873126019F8}" srcId="{DA73F1C5-9FC6-4F2F-B70B-0253F6457ED3}" destId="{13862C29-9856-4BE2-8C68-01449A95A9EA}" srcOrd="2" destOrd="0" parTransId="{ED33863D-D38E-4601-AA2D-581AE91007B2}" sibTransId="{C186356B-549F-49D7-8AEB-DEEFBD331D84}"/>
    <dgm:cxn modelId="{7E15F4B5-D1D6-43BF-B7BA-2A9D3EC62DBE}" type="presOf" srcId="{6FA53D21-AB86-49D2-8168-414012758912}" destId="{76736790-C6E5-4FB2-8E07-9DCAC7152402}" srcOrd="0" destOrd="0" presId="urn:microsoft.com/office/officeart/2018/2/layout/IconVerticalSolidList"/>
    <dgm:cxn modelId="{A04C43E4-C7D0-4D07-8A4D-49F4D8B464BB}" type="presOf" srcId="{DCC53704-A23B-4C23-9F34-0F6830B06C21}" destId="{B1A2AC0E-6A36-40A3-8A52-58250E8CC905}" srcOrd="0" destOrd="0" presId="urn:microsoft.com/office/officeart/2018/2/layout/IconVerticalSolidList"/>
    <dgm:cxn modelId="{6A5361AA-0382-43C1-8206-2CF0DF0DA8B5}" srcId="{DA73F1C5-9FC6-4F2F-B70B-0253F6457ED3}" destId="{DCC53704-A23B-4C23-9F34-0F6830B06C21}" srcOrd="0" destOrd="0" parTransId="{0C4E2ED1-D87C-4179-BF57-F7C17BE016F4}" sibTransId="{59213F26-CBEE-4853-9CF1-2DB99F4379EA}"/>
    <dgm:cxn modelId="{0AE3C971-3375-4E69-A746-0F4B131C35C4}" type="presOf" srcId="{13862C29-9856-4BE2-8C68-01449A95A9EA}" destId="{57FC7E76-2D42-4B6C-9E9D-3DBD4AF8109A}" srcOrd="0" destOrd="0" presId="urn:microsoft.com/office/officeart/2018/2/layout/IconVerticalSolidList"/>
    <dgm:cxn modelId="{A7E0356C-6D9B-4FCD-BD9D-1FF2E148DEF1}" srcId="{DA73F1C5-9FC6-4F2F-B70B-0253F6457ED3}" destId="{6FA53D21-AB86-49D2-8168-414012758912}" srcOrd="1" destOrd="0" parTransId="{4FA06403-383D-4118-A97A-03AB3AC787E8}" sibTransId="{2F18CED0-8C66-4EDA-ACCE-068A15E70F4C}"/>
    <dgm:cxn modelId="{ED3E034B-2BF5-4EE5-A532-4C8D5355E3FF}" type="presOf" srcId="{DA73F1C5-9FC6-4F2F-B70B-0253F6457ED3}" destId="{21858B68-DBE1-4114-8D65-2C68F325129A}" srcOrd="0" destOrd="0" presId="urn:microsoft.com/office/officeart/2018/2/layout/IconVerticalSolidList"/>
    <dgm:cxn modelId="{F2222096-B7E0-4FCA-8B89-AC4E56FA96FD}" type="presParOf" srcId="{21858B68-DBE1-4114-8D65-2C68F325129A}" destId="{6CE5A5F9-5ECF-4E06-BECA-904224AEE50A}" srcOrd="0" destOrd="0" presId="urn:microsoft.com/office/officeart/2018/2/layout/IconVerticalSolidList"/>
    <dgm:cxn modelId="{9F570DD0-0A3A-4417-9D19-A50996C701EB}" type="presParOf" srcId="{6CE5A5F9-5ECF-4E06-BECA-904224AEE50A}" destId="{10B9F078-599C-4470-A9D5-B9E409F1B9FE}" srcOrd="0" destOrd="0" presId="urn:microsoft.com/office/officeart/2018/2/layout/IconVerticalSolidList"/>
    <dgm:cxn modelId="{68B24CC5-3400-4F54-B75D-1B92F98B5DDA}" type="presParOf" srcId="{6CE5A5F9-5ECF-4E06-BECA-904224AEE50A}" destId="{AF64B62D-7638-46C7-8CA4-728CF03DAB2D}" srcOrd="1" destOrd="0" presId="urn:microsoft.com/office/officeart/2018/2/layout/IconVerticalSolidList"/>
    <dgm:cxn modelId="{C370F9AC-744B-4C67-A306-BFBCAE14B96F}" type="presParOf" srcId="{6CE5A5F9-5ECF-4E06-BECA-904224AEE50A}" destId="{A68DE369-0A37-43CC-9780-10D912335391}" srcOrd="2" destOrd="0" presId="urn:microsoft.com/office/officeart/2018/2/layout/IconVerticalSolidList"/>
    <dgm:cxn modelId="{3AF2CA92-DBFC-4384-A0BA-1CE47A26660C}" type="presParOf" srcId="{6CE5A5F9-5ECF-4E06-BECA-904224AEE50A}" destId="{B1A2AC0E-6A36-40A3-8A52-58250E8CC905}" srcOrd="3" destOrd="0" presId="urn:microsoft.com/office/officeart/2018/2/layout/IconVerticalSolidList"/>
    <dgm:cxn modelId="{F2D7568E-93C2-4655-B1C4-69D46157B2D6}" type="presParOf" srcId="{21858B68-DBE1-4114-8D65-2C68F325129A}" destId="{6D9C8282-50BF-4F5E-A415-79FA10E0BCF6}" srcOrd="1" destOrd="0" presId="urn:microsoft.com/office/officeart/2018/2/layout/IconVerticalSolidList"/>
    <dgm:cxn modelId="{9C5139A6-2F7C-48B7-8F0B-2CE5E4BE313C}" type="presParOf" srcId="{21858B68-DBE1-4114-8D65-2C68F325129A}" destId="{9931F155-52C3-46BE-9D24-530AB6BA5CBB}" srcOrd="2" destOrd="0" presId="urn:microsoft.com/office/officeart/2018/2/layout/IconVerticalSolidList"/>
    <dgm:cxn modelId="{30C85AF8-7771-4D04-8EE8-0C78933F6054}" type="presParOf" srcId="{9931F155-52C3-46BE-9D24-530AB6BA5CBB}" destId="{87691D36-0F7B-4543-8DF6-B435A756CCD4}" srcOrd="0" destOrd="0" presId="urn:microsoft.com/office/officeart/2018/2/layout/IconVerticalSolidList"/>
    <dgm:cxn modelId="{22C85DCD-D35E-40C6-A9B7-6FC614D8B306}" type="presParOf" srcId="{9931F155-52C3-46BE-9D24-530AB6BA5CBB}" destId="{5F447C12-79B2-4A55-96A4-9B464CEAEE73}" srcOrd="1" destOrd="0" presId="urn:microsoft.com/office/officeart/2018/2/layout/IconVerticalSolidList"/>
    <dgm:cxn modelId="{E7AF7591-4B57-4A7D-AA22-4A9A422369CA}" type="presParOf" srcId="{9931F155-52C3-46BE-9D24-530AB6BA5CBB}" destId="{D54452F9-3723-485C-BC1F-D30BEB077123}" srcOrd="2" destOrd="0" presId="urn:microsoft.com/office/officeart/2018/2/layout/IconVerticalSolidList"/>
    <dgm:cxn modelId="{CBBE5D64-3EE1-4EDD-B815-8799DC8FD314}" type="presParOf" srcId="{9931F155-52C3-46BE-9D24-530AB6BA5CBB}" destId="{76736790-C6E5-4FB2-8E07-9DCAC7152402}" srcOrd="3" destOrd="0" presId="urn:microsoft.com/office/officeart/2018/2/layout/IconVerticalSolidList"/>
    <dgm:cxn modelId="{6D2FEEC0-2181-4FC5-8276-26E90368DCDB}" type="presParOf" srcId="{21858B68-DBE1-4114-8D65-2C68F325129A}" destId="{D2EB2A4B-F924-43EB-A0CF-BC853B8E4F78}" srcOrd="3" destOrd="0" presId="urn:microsoft.com/office/officeart/2018/2/layout/IconVerticalSolidList"/>
    <dgm:cxn modelId="{ED87D01C-B124-44CF-8977-A0335B21B549}" type="presParOf" srcId="{21858B68-DBE1-4114-8D65-2C68F325129A}" destId="{E91EF617-62AB-4539-B95B-6239D2322C21}" srcOrd="4" destOrd="0" presId="urn:microsoft.com/office/officeart/2018/2/layout/IconVerticalSolidList"/>
    <dgm:cxn modelId="{C60E76B1-448B-4FDE-A103-1F1D7B62FC2A}" type="presParOf" srcId="{E91EF617-62AB-4539-B95B-6239D2322C21}" destId="{F4A3ED68-5E74-404A-B5EB-D9F31C2EEAFB}" srcOrd="0" destOrd="0" presId="urn:microsoft.com/office/officeart/2018/2/layout/IconVerticalSolidList"/>
    <dgm:cxn modelId="{5140BDB9-A35E-40A0-A538-753917515FB7}" type="presParOf" srcId="{E91EF617-62AB-4539-B95B-6239D2322C21}" destId="{1516BF93-C652-4B68-9C5F-5ED84BA9CAFD}" srcOrd="1" destOrd="0" presId="urn:microsoft.com/office/officeart/2018/2/layout/IconVerticalSolidList"/>
    <dgm:cxn modelId="{F9E56D3F-FBFE-4F83-A3C6-A7E7AD971617}" type="presParOf" srcId="{E91EF617-62AB-4539-B95B-6239D2322C21}" destId="{DD4A507C-8810-473C-B8EE-A69A775CE3B7}" srcOrd="2" destOrd="0" presId="urn:microsoft.com/office/officeart/2018/2/layout/IconVerticalSolidList"/>
    <dgm:cxn modelId="{CCC42D8E-6AFD-4517-90C1-2B6FB015556D}" type="presParOf" srcId="{E91EF617-62AB-4539-B95B-6239D2322C21}" destId="{57FC7E76-2D42-4B6C-9E9D-3DBD4AF8109A}" srcOrd="3" destOrd="0" presId="urn:microsoft.com/office/officeart/2018/2/layout/IconVerticalSolidList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8D827-B3E0-4E57-947D-04E964CC36C0}">
      <dsp:nvSpPr>
        <dsp:cNvPr id="0" name=""/>
        <dsp:cNvSpPr/>
      </dsp:nvSpPr>
      <dsp:spPr>
        <a:xfrm>
          <a:off x="508" y="734583"/>
          <a:ext cx="1982438" cy="118946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Rockwell Nova" panose="02060503020205020403" pitchFamily="18" charset="0"/>
            </a:rPr>
            <a:t># Award</a:t>
          </a:r>
        </a:p>
      </dsp:txBody>
      <dsp:txXfrm>
        <a:off x="508" y="734583"/>
        <a:ext cx="1982438" cy="1189462"/>
      </dsp:txXfrm>
    </dsp:sp>
    <dsp:sp modelId="{AD5201EE-4555-4575-99E0-EE56C9BD2991}">
      <dsp:nvSpPr>
        <dsp:cNvPr id="0" name=""/>
        <dsp:cNvSpPr/>
      </dsp:nvSpPr>
      <dsp:spPr>
        <a:xfrm>
          <a:off x="2181190" y="734583"/>
          <a:ext cx="1982438" cy="118946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476947"/>
                <a:satOff val="-10882"/>
                <a:lumOff val="4020"/>
                <a:alphaOff val="0"/>
                <a:shade val="36000"/>
                <a:satMod val="120000"/>
              </a:schemeClr>
              <a:schemeClr val="accent2">
                <a:hueOff val="476947"/>
                <a:satOff val="-10882"/>
                <a:lumOff val="402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Rockwell Nova" panose="02060503020205020403" pitchFamily="18" charset="0"/>
            </a:rPr>
            <a:t>Vigencia</a:t>
          </a:r>
          <a:endParaRPr lang="en-US" sz="2200" kern="1200" dirty="0">
            <a:latin typeface="Rockwell Nova" panose="02060503020205020403" pitchFamily="18" charset="0"/>
          </a:endParaRPr>
        </a:p>
      </dsp:txBody>
      <dsp:txXfrm>
        <a:off x="2181190" y="734583"/>
        <a:ext cx="1982438" cy="1189462"/>
      </dsp:txXfrm>
    </dsp:sp>
    <dsp:sp modelId="{393B6213-48CA-4101-936D-395A9F532E52}">
      <dsp:nvSpPr>
        <dsp:cNvPr id="0" name=""/>
        <dsp:cNvSpPr/>
      </dsp:nvSpPr>
      <dsp:spPr>
        <a:xfrm>
          <a:off x="508" y="2122290"/>
          <a:ext cx="1982438" cy="118946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953895"/>
                <a:satOff val="-21764"/>
                <a:lumOff val="8039"/>
                <a:alphaOff val="0"/>
                <a:shade val="36000"/>
                <a:satMod val="120000"/>
              </a:schemeClr>
              <a:schemeClr val="accent2">
                <a:hueOff val="953895"/>
                <a:satOff val="-21764"/>
                <a:lumOff val="8039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ockwell Nova" panose="02060503020205020403" pitchFamily="18" charset="0"/>
              <a:ea typeface="+mn-ea"/>
              <a:cs typeface="+mn-cs"/>
            </a:rPr>
            <a:t>Total de </a:t>
          </a:r>
          <a:r>
            <a:rPr lang="en-US" sz="2200" kern="1200" dirty="0" err="1">
              <a:latin typeface="Rockwell Nova" panose="02060503020205020403" pitchFamily="18" charset="0"/>
              <a:ea typeface="+mn-ea"/>
              <a:cs typeface="+mn-cs"/>
            </a:rPr>
            <a:t>Presupuesto</a:t>
          </a:r>
          <a:endParaRPr lang="en-US" sz="2200" kern="1200" dirty="0">
            <a:latin typeface="Rockwell Nova" panose="02060503020205020403" pitchFamily="18" charset="0"/>
            <a:ea typeface="+mn-ea"/>
            <a:cs typeface="+mn-cs"/>
          </a:endParaRPr>
        </a:p>
      </dsp:txBody>
      <dsp:txXfrm>
        <a:off x="508" y="2122290"/>
        <a:ext cx="1982438" cy="1189462"/>
      </dsp:txXfrm>
    </dsp:sp>
    <dsp:sp modelId="{3C0277AB-C447-43AB-AE4A-4EDF13EC52B9}">
      <dsp:nvSpPr>
        <dsp:cNvPr id="0" name=""/>
        <dsp:cNvSpPr/>
      </dsp:nvSpPr>
      <dsp:spPr>
        <a:xfrm>
          <a:off x="2181190" y="2122290"/>
          <a:ext cx="1982438" cy="118946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430842"/>
                <a:satOff val="-32646"/>
                <a:lumOff val="12059"/>
                <a:alphaOff val="0"/>
                <a:shade val="36000"/>
                <a:satMod val="120000"/>
              </a:schemeClr>
              <a:schemeClr val="accent2">
                <a:hueOff val="1430842"/>
                <a:satOff val="-32646"/>
                <a:lumOff val="12059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Rockwell Nova" panose="02060503020205020403" pitchFamily="18" charset="0"/>
            </a:rPr>
            <a:t>Partidas</a:t>
          </a:r>
          <a:endParaRPr lang="en-US" sz="2200" kern="1200" dirty="0">
            <a:latin typeface="Rockwell Nova" panose="02060503020205020403" pitchFamily="18" charset="0"/>
          </a:endParaRPr>
        </a:p>
      </dsp:txBody>
      <dsp:txXfrm>
        <a:off x="2181190" y="2122290"/>
        <a:ext cx="1982438" cy="1189462"/>
      </dsp:txXfrm>
    </dsp:sp>
    <dsp:sp modelId="{C070BE54-31E8-43CC-9350-003986204ACD}">
      <dsp:nvSpPr>
        <dsp:cNvPr id="0" name=""/>
        <dsp:cNvSpPr/>
      </dsp:nvSpPr>
      <dsp:spPr>
        <a:xfrm>
          <a:off x="1090849" y="3509997"/>
          <a:ext cx="1982438" cy="118946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907789"/>
                <a:satOff val="-43528"/>
                <a:lumOff val="16079"/>
                <a:alphaOff val="0"/>
                <a:shade val="36000"/>
                <a:satMod val="120000"/>
              </a:schemeClr>
              <a:schemeClr val="accent2">
                <a:hueOff val="1907789"/>
                <a:satOff val="-43528"/>
                <a:lumOff val="16079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Rockwell Nova" panose="02060503020205020403" pitchFamily="18" charset="0"/>
            </a:rPr>
            <a:t>Términos</a:t>
          </a:r>
          <a:r>
            <a:rPr lang="en-US" sz="2200" kern="1200" dirty="0">
              <a:latin typeface="Rockwell Nova" panose="02060503020205020403" pitchFamily="18" charset="0"/>
            </a:rPr>
            <a:t> y </a:t>
          </a:r>
          <a:r>
            <a:rPr lang="en-US" sz="2200" kern="1200" dirty="0" err="1">
              <a:latin typeface="Rockwell Nova" panose="02060503020205020403" pitchFamily="18" charset="0"/>
            </a:rPr>
            <a:t>Condiciones</a:t>
          </a:r>
          <a:endParaRPr lang="en-US" sz="2200" kern="1200" dirty="0">
            <a:latin typeface="Rockwell Nova" panose="02060503020205020403" pitchFamily="18" charset="0"/>
            <a:ea typeface="+mn-ea"/>
            <a:cs typeface="+mn-cs"/>
          </a:endParaRPr>
        </a:p>
      </dsp:txBody>
      <dsp:txXfrm>
        <a:off x="1090849" y="3509997"/>
        <a:ext cx="1982438" cy="1189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E1430-127C-411D-8D7C-D242A34DA46B}">
      <dsp:nvSpPr>
        <dsp:cNvPr id="0" name=""/>
        <dsp:cNvSpPr/>
      </dsp:nvSpPr>
      <dsp:spPr>
        <a:xfrm>
          <a:off x="-26350" y="9322"/>
          <a:ext cx="5260947" cy="6486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441E7-D3D7-4295-8E95-0A9262CEA65D}">
      <dsp:nvSpPr>
        <dsp:cNvPr id="0" name=""/>
        <dsp:cNvSpPr/>
      </dsp:nvSpPr>
      <dsp:spPr>
        <a:xfrm>
          <a:off x="169865" y="155268"/>
          <a:ext cx="357453" cy="3567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5175B6-B618-41D4-9F0D-D87597F721A1}">
      <dsp:nvSpPr>
        <dsp:cNvPr id="0" name=""/>
        <dsp:cNvSpPr/>
      </dsp:nvSpPr>
      <dsp:spPr>
        <a:xfrm>
          <a:off x="723533" y="9322"/>
          <a:ext cx="4487233" cy="6898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06" tIns="73006" rIns="73006" bIns="73006" numCol="1" spcCol="1270" rtlCol="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DO" sz="1600" kern="12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Mejor visualización de los balances disponibles</a:t>
          </a:r>
          <a:r>
            <a:rPr lang="es-DO" sz="1400" kern="12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.</a:t>
          </a:r>
        </a:p>
      </dsp:txBody>
      <dsp:txXfrm>
        <a:off x="723533" y="9322"/>
        <a:ext cx="4487233" cy="689819"/>
      </dsp:txXfrm>
    </dsp:sp>
    <dsp:sp modelId="{76A7B321-0624-459B-8D74-2DA01AA3E9C5}">
      <dsp:nvSpPr>
        <dsp:cNvPr id="0" name=""/>
        <dsp:cNvSpPr/>
      </dsp:nvSpPr>
      <dsp:spPr>
        <a:xfrm>
          <a:off x="-26350" y="871597"/>
          <a:ext cx="5260947" cy="6486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EDE9B-E5AD-4D12-82B4-9F842893F8C2}">
      <dsp:nvSpPr>
        <dsp:cNvPr id="0" name=""/>
        <dsp:cNvSpPr/>
      </dsp:nvSpPr>
      <dsp:spPr>
        <a:xfrm>
          <a:off x="169865" y="1017543"/>
          <a:ext cx="357453" cy="35675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FABC4D-3AD8-4DFC-B260-BA30156A3898}">
      <dsp:nvSpPr>
        <dsp:cNvPr id="0" name=""/>
        <dsp:cNvSpPr/>
      </dsp:nvSpPr>
      <dsp:spPr>
        <a:xfrm>
          <a:off x="723533" y="871597"/>
          <a:ext cx="4487233" cy="6898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DO" sz="1600" kern="12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Evita transacciones duplicadas</a:t>
          </a:r>
          <a:r>
            <a:rPr lang="es-DO" sz="1600" kern="1200" noProof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.</a:t>
          </a:r>
        </a:p>
      </dsp:txBody>
      <dsp:txXfrm>
        <a:off x="723533" y="871597"/>
        <a:ext cx="4487233" cy="689819"/>
      </dsp:txXfrm>
    </dsp:sp>
    <dsp:sp modelId="{64AC756B-DCE2-40D4-B6C2-5AF9D226D0D9}">
      <dsp:nvSpPr>
        <dsp:cNvPr id="0" name=""/>
        <dsp:cNvSpPr/>
      </dsp:nvSpPr>
      <dsp:spPr>
        <a:xfrm>
          <a:off x="-26350" y="1733872"/>
          <a:ext cx="5260947" cy="6486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B39BF-4816-4EEE-BF2E-6F58BC78F1E1}">
      <dsp:nvSpPr>
        <dsp:cNvPr id="0" name=""/>
        <dsp:cNvSpPr/>
      </dsp:nvSpPr>
      <dsp:spPr>
        <a:xfrm>
          <a:off x="169865" y="1879817"/>
          <a:ext cx="357453" cy="35675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7A96A-6439-4D8F-9022-0B6E8ED33169}">
      <dsp:nvSpPr>
        <dsp:cNvPr id="0" name=""/>
        <dsp:cNvSpPr/>
      </dsp:nvSpPr>
      <dsp:spPr>
        <a:xfrm>
          <a:off x="723533" y="1733872"/>
          <a:ext cx="4487233" cy="6898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DO" sz="1600" kern="12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Ayuda en la toma decisiones.</a:t>
          </a:r>
        </a:p>
      </dsp:txBody>
      <dsp:txXfrm>
        <a:off x="723533" y="1733872"/>
        <a:ext cx="4487233" cy="689819"/>
      </dsp:txXfrm>
    </dsp:sp>
    <dsp:sp modelId="{8F93AB46-7D4C-490A-9F01-E6FB31983ABC}">
      <dsp:nvSpPr>
        <dsp:cNvPr id="0" name=""/>
        <dsp:cNvSpPr/>
      </dsp:nvSpPr>
      <dsp:spPr>
        <a:xfrm>
          <a:off x="-26350" y="2606078"/>
          <a:ext cx="5260947" cy="6486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A2202-06F5-4C6E-A912-D9AAB9C12C8A}">
      <dsp:nvSpPr>
        <dsp:cNvPr id="0" name=""/>
        <dsp:cNvSpPr/>
      </dsp:nvSpPr>
      <dsp:spPr>
        <a:xfrm>
          <a:off x="169865" y="2742092"/>
          <a:ext cx="357453" cy="35675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78A285-E3DC-41E5-8FE4-665A340EF406}">
      <dsp:nvSpPr>
        <dsp:cNvPr id="0" name=""/>
        <dsp:cNvSpPr/>
      </dsp:nvSpPr>
      <dsp:spPr>
        <a:xfrm>
          <a:off x="647003" y="2596147"/>
          <a:ext cx="4640293" cy="6898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Permite dar seguimiento a las transacciones obligadas que no han sido liquidadas.</a:t>
          </a:r>
          <a:endParaRPr lang="es-DO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 Nova" panose="02060503020205020403" pitchFamily="18" charset="0"/>
          </a:endParaRPr>
        </a:p>
      </dsp:txBody>
      <dsp:txXfrm>
        <a:off x="647003" y="2596147"/>
        <a:ext cx="4640293" cy="689819"/>
      </dsp:txXfrm>
    </dsp:sp>
    <dsp:sp modelId="{4E9ABD52-79CC-4435-A067-7E591E47088D}">
      <dsp:nvSpPr>
        <dsp:cNvPr id="0" name=""/>
        <dsp:cNvSpPr/>
      </dsp:nvSpPr>
      <dsp:spPr>
        <a:xfrm>
          <a:off x="-26350" y="3461470"/>
          <a:ext cx="5260947" cy="6486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7C8FC-CC0C-43AC-AEE4-259E8D530CB4}">
      <dsp:nvSpPr>
        <dsp:cNvPr id="0" name=""/>
        <dsp:cNvSpPr/>
      </dsp:nvSpPr>
      <dsp:spPr>
        <a:xfrm>
          <a:off x="169865" y="3604367"/>
          <a:ext cx="357453" cy="35675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3D458C-885C-46F0-BF81-1361DB1FB19B}">
      <dsp:nvSpPr>
        <dsp:cNvPr id="0" name=""/>
        <dsp:cNvSpPr/>
      </dsp:nvSpPr>
      <dsp:spPr>
        <a:xfrm>
          <a:off x="723533" y="3458422"/>
          <a:ext cx="4487233" cy="6898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DO" sz="1600" kern="12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" panose="02060503020205020403" pitchFamily="18" charset="0"/>
              <a:ea typeface="+mn-ea"/>
              <a:cs typeface="+mn-cs"/>
            </a:rPr>
            <a:t>Evita los sobregiros.</a:t>
          </a:r>
          <a:endParaRPr lang="es-DO" sz="1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 Nova" panose="02060503020205020403" pitchFamily="18" charset="0"/>
          </a:endParaRPr>
        </a:p>
      </dsp:txBody>
      <dsp:txXfrm>
        <a:off x="723533" y="3458422"/>
        <a:ext cx="4487233" cy="689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6F782-0560-4572-9A81-B5A25568ED25}">
      <dsp:nvSpPr>
        <dsp:cNvPr id="0" name=""/>
        <dsp:cNvSpPr/>
      </dsp:nvSpPr>
      <dsp:spPr>
        <a:xfrm>
          <a:off x="0" y="1880"/>
          <a:ext cx="46320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A84C83-B20A-4BB9-B359-6523F94F910F}">
      <dsp:nvSpPr>
        <dsp:cNvPr id="0" name=""/>
        <dsp:cNvSpPr/>
      </dsp:nvSpPr>
      <dsp:spPr>
        <a:xfrm>
          <a:off x="0" y="1880"/>
          <a:ext cx="4632030" cy="1282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/>
            <a:t>Propósito: </a:t>
          </a:r>
          <a:r>
            <a:rPr lang="es-ES" sz="1800" kern="1200"/>
            <a:t>Comparar las cantidades registradas en el subsidiario con las reflejadas en el sistema contable (SIA) de manera periódica.</a:t>
          </a:r>
          <a:endParaRPr lang="en-US" sz="1800" kern="1200"/>
        </a:p>
      </dsp:txBody>
      <dsp:txXfrm>
        <a:off x="0" y="1880"/>
        <a:ext cx="4632030" cy="1282675"/>
      </dsp:txXfrm>
    </dsp:sp>
    <dsp:sp modelId="{6364A8DF-B2B3-41C8-B47A-9885F1217FAF}">
      <dsp:nvSpPr>
        <dsp:cNvPr id="0" name=""/>
        <dsp:cNvSpPr/>
      </dsp:nvSpPr>
      <dsp:spPr>
        <a:xfrm>
          <a:off x="0" y="1284555"/>
          <a:ext cx="4632030" cy="0"/>
        </a:xfrm>
        <a:prstGeom prst="line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accent5">
              <a:hueOff val="-10661560"/>
              <a:satOff val="6060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E9DD7D-C50C-4F28-ABDD-C7D63DAB0D4B}">
      <dsp:nvSpPr>
        <dsp:cNvPr id="0" name=""/>
        <dsp:cNvSpPr/>
      </dsp:nvSpPr>
      <dsp:spPr>
        <a:xfrm>
          <a:off x="0" y="1284555"/>
          <a:ext cx="4632030" cy="1282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/>
            <a:t>Objetivo: </a:t>
          </a:r>
          <a:r>
            <a:rPr lang="es-ES" sz="1800" kern="1200"/>
            <a:t>Verificar que el balance de las partidas presupuestadas sea correcto y detectar errores a tiempo para realizar las correcciones necesarias.</a:t>
          </a:r>
          <a:endParaRPr lang="en-US" sz="1800" kern="1200"/>
        </a:p>
      </dsp:txBody>
      <dsp:txXfrm>
        <a:off x="0" y="1284555"/>
        <a:ext cx="4632030" cy="1282675"/>
      </dsp:txXfrm>
    </dsp:sp>
    <dsp:sp modelId="{065DA5E8-6669-40C6-A8AD-7E22A4F6AB04}">
      <dsp:nvSpPr>
        <dsp:cNvPr id="0" name=""/>
        <dsp:cNvSpPr/>
      </dsp:nvSpPr>
      <dsp:spPr>
        <a:xfrm>
          <a:off x="0" y="2567231"/>
          <a:ext cx="4632030" cy="0"/>
        </a:xfrm>
        <a:prstGeom prst="line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accent5">
              <a:hueOff val="-21323121"/>
              <a:satOff val="12119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3CEBD3-DD15-474A-9DCC-43803F583DF2}">
      <dsp:nvSpPr>
        <dsp:cNvPr id="0" name=""/>
        <dsp:cNvSpPr/>
      </dsp:nvSpPr>
      <dsp:spPr>
        <a:xfrm>
          <a:off x="0" y="2567231"/>
          <a:ext cx="4632030" cy="1282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Importancia: </a:t>
          </a:r>
          <a:r>
            <a:rPr lang="es-ES" sz="1800" kern="1200" dirty="0"/>
            <a:t>La conciliación es fundamental para el control interno del efectivo, asegurando la precisión y la integridad de los registros financieros.</a:t>
          </a:r>
          <a:endParaRPr lang="en-US" sz="1800" kern="1200" dirty="0"/>
        </a:p>
      </dsp:txBody>
      <dsp:txXfrm>
        <a:off x="0" y="2567231"/>
        <a:ext cx="4632030" cy="1282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F7444-F5B3-4775-9454-1142DC6B5915}">
      <dsp:nvSpPr>
        <dsp:cNvPr id="0" name=""/>
        <dsp:cNvSpPr/>
      </dsp:nvSpPr>
      <dsp:spPr>
        <a:xfrm>
          <a:off x="905987" y="437743"/>
          <a:ext cx="1089421" cy="10894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6B4B1-F7E8-4419-8A15-AF8D375561DC}">
      <dsp:nvSpPr>
        <dsp:cNvPr id="0" name=""/>
        <dsp:cNvSpPr/>
      </dsp:nvSpPr>
      <dsp:spPr>
        <a:xfrm>
          <a:off x="1138159" y="669915"/>
          <a:ext cx="625078" cy="62507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0EFBC-EC59-42BC-9153-32380427D685}">
      <dsp:nvSpPr>
        <dsp:cNvPr id="0" name=""/>
        <dsp:cNvSpPr/>
      </dsp:nvSpPr>
      <dsp:spPr>
        <a:xfrm>
          <a:off x="0" y="1866493"/>
          <a:ext cx="2896433" cy="11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400" kern="1200" dirty="0">
              <a:latin typeface="Rockwell Nova" panose="02060503020205020403" pitchFamily="18" charset="0"/>
              <a:ea typeface="+mn-ea"/>
              <a:cs typeface="+mn-cs"/>
            </a:rPr>
            <a:t>Verificar que las transacciones estén correctamente registradas en la cuenta del proyecto</a:t>
          </a:r>
          <a:endParaRPr lang="en-US" sz="1100" kern="1200" dirty="0">
            <a:latin typeface="Rockwell Nova" panose="02060503020205020403" pitchFamily="18" charset="0"/>
            <a:ea typeface="+mn-ea"/>
            <a:cs typeface="+mn-cs"/>
          </a:endParaRPr>
        </a:p>
      </dsp:txBody>
      <dsp:txXfrm>
        <a:off x="0" y="1866493"/>
        <a:ext cx="2896433" cy="1183183"/>
      </dsp:txXfrm>
    </dsp:sp>
    <dsp:sp modelId="{4E993E51-0711-4170-9B87-E106A4A574FC}">
      <dsp:nvSpPr>
        <dsp:cNvPr id="0" name=""/>
        <dsp:cNvSpPr/>
      </dsp:nvSpPr>
      <dsp:spPr>
        <a:xfrm>
          <a:off x="3895691" y="417861"/>
          <a:ext cx="1089421" cy="10894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046EE-4ED4-4A87-A210-56A2F168F7F5}">
      <dsp:nvSpPr>
        <dsp:cNvPr id="0" name=""/>
        <dsp:cNvSpPr/>
      </dsp:nvSpPr>
      <dsp:spPr>
        <a:xfrm>
          <a:off x="4127863" y="646237"/>
          <a:ext cx="625078" cy="62507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81CEA-DA5A-4522-B219-A77C227DA9C8}">
      <dsp:nvSpPr>
        <dsp:cNvPr id="0" name=""/>
        <dsp:cNvSpPr/>
      </dsp:nvSpPr>
      <dsp:spPr>
        <a:xfrm>
          <a:off x="3211454" y="1866493"/>
          <a:ext cx="2457896" cy="11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PR" sz="1400" kern="1200" cap="all" dirty="0">
              <a:latin typeface="Rockwell Nova" panose="02060503020205020403" pitchFamily="18" charset="0"/>
              <a:ea typeface="+mn-ea"/>
              <a:cs typeface="+mn-cs"/>
            </a:rPr>
            <a:t>Detectar las transacciones que se encuentran en tránsito</a:t>
          </a:r>
          <a:endParaRPr lang="en-US" sz="1400" kern="1200" cap="all" dirty="0">
            <a:latin typeface="Rockwell Nova" panose="02060503020205020403" pitchFamily="18" charset="0"/>
            <a:ea typeface="+mn-ea"/>
            <a:cs typeface="+mn-cs"/>
          </a:endParaRPr>
        </a:p>
      </dsp:txBody>
      <dsp:txXfrm>
        <a:off x="3211454" y="1866493"/>
        <a:ext cx="2457896" cy="1183183"/>
      </dsp:txXfrm>
    </dsp:sp>
    <dsp:sp modelId="{52527398-ECEF-484C-805C-39338AEA29F8}">
      <dsp:nvSpPr>
        <dsp:cNvPr id="0" name=""/>
        <dsp:cNvSpPr/>
      </dsp:nvSpPr>
      <dsp:spPr>
        <a:xfrm>
          <a:off x="6677744" y="496518"/>
          <a:ext cx="1089421" cy="10894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75891-666A-4BCA-BA1A-80A4B5C264D8}">
      <dsp:nvSpPr>
        <dsp:cNvPr id="0" name=""/>
        <dsp:cNvSpPr/>
      </dsp:nvSpPr>
      <dsp:spPr>
        <a:xfrm>
          <a:off x="6939723" y="728685"/>
          <a:ext cx="625078" cy="62507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15334-DD20-4969-A7B4-D4523B3D200B}">
      <dsp:nvSpPr>
        <dsp:cNvPr id="0" name=""/>
        <dsp:cNvSpPr/>
      </dsp:nvSpPr>
      <dsp:spPr>
        <a:xfrm>
          <a:off x="6086152" y="1839233"/>
          <a:ext cx="2401603" cy="11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PR" sz="1400" kern="1200" cap="all" dirty="0">
              <a:latin typeface="Rockwell Nova" panose="02060503020205020403" pitchFamily="18" charset="0"/>
              <a:ea typeface="+mn-ea"/>
              <a:cs typeface="+mn-cs"/>
            </a:rPr>
            <a:t>Identificar transacciones que aún no han sido pagadas.</a:t>
          </a:r>
          <a:endParaRPr lang="en-US" sz="1400" kern="1200" cap="all" dirty="0">
            <a:latin typeface="Rockwell Nova" panose="02060503020205020403" pitchFamily="18" charset="0"/>
            <a:ea typeface="+mn-ea"/>
            <a:cs typeface="+mn-cs"/>
          </a:endParaRPr>
        </a:p>
      </dsp:txBody>
      <dsp:txXfrm>
        <a:off x="6086152" y="1839233"/>
        <a:ext cx="2401603" cy="1183183"/>
      </dsp:txXfrm>
    </dsp:sp>
    <dsp:sp modelId="{B8722A2A-343B-4345-B553-2E9261F2109A}">
      <dsp:nvSpPr>
        <dsp:cNvPr id="0" name=""/>
        <dsp:cNvSpPr/>
      </dsp:nvSpPr>
      <dsp:spPr>
        <a:xfrm>
          <a:off x="9449215" y="437743"/>
          <a:ext cx="1089421" cy="10894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423A9-A220-43A7-A8C0-E6B74C6588D9}">
      <dsp:nvSpPr>
        <dsp:cNvPr id="0" name=""/>
        <dsp:cNvSpPr/>
      </dsp:nvSpPr>
      <dsp:spPr>
        <a:xfrm>
          <a:off x="9681387" y="646237"/>
          <a:ext cx="625078" cy="625078"/>
        </a:xfrm>
        <a:prstGeom prst="rect">
          <a:avLst/>
        </a:prstGeom>
        <a:blipFill dpi="0" rotWithShape="1"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35C4A-4D07-44BD-BADC-0CE3E5E9CF60}">
      <dsp:nvSpPr>
        <dsp:cNvPr id="0" name=""/>
        <dsp:cNvSpPr/>
      </dsp:nvSpPr>
      <dsp:spPr>
        <a:xfrm>
          <a:off x="8676155" y="1812718"/>
          <a:ext cx="2595788" cy="11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PR" sz="1400" kern="1200" cap="all" dirty="0">
              <a:latin typeface="Rockwell Nova" panose="02060503020205020403" pitchFamily="18" charset="0"/>
              <a:ea typeface="+mn-ea"/>
              <a:cs typeface="+mn-cs"/>
            </a:rPr>
            <a:t>Reconocer diferencias en las cantidades facturadas Vs. pagadas</a:t>
          </a:r>
          <a:r>
            <a:rPr lang="es-PR" sz="1400" kern="1200" cap="all" dirty="0">
              <a:latin typeface="Rockwell Nova" panose="02060503020205020403" pitchFamily="18" charset="0"/>
              <a:ea typeface="Lato"/>
              <a:cs typeface="Lato"/>
            </a:rPr>
            <a:t>.</a:t>
          </a:r>
          <a:endParaRPr lang="en-US" sz="1400" kern="1200" cap="all" dirty="0">
            <a:latin typeface="Rockwell Nova" panose="02060503020205020403" pitchFamily="18" charset="0"/>
            <a:ea typeface="Lato"/>
            <a:cs typeface="Lato"/>
          </a:endParaRPr>
        </a:p>
      </dsp:txBody>
      <dsp:txXfrm>
        <a:off x="8676155" y="1812718"/>
        <a:ext cx="2595788" cy="1183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9F078-599C-4470-A9D5-B9E409F1B9FE}">
      <dsp:nvSpPr>
        <dsp:cNvPr id="0" name=""/>
        <dsp:cNvSpPr/>
      </dsp:nvSpPr>
      <dsp:spPr>
        <a:xfrm>
          <a:off x="-71495" y="8570"/>
          <a:ext cx="5141912" cy="1539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4B62D-7638-46C7-8CA4-728CF03DAB2D}">
      <dsp:nvSpPr>
        <dsp:cNvPr id="0" name=""/>
        <dsp:cNvSpPr/>
      </dsp:nvSpPr>
      <dsp:spPr>
        <a:xfrm>
          <a:off x="394344" y="355063"/>
          <a:ext cx="846981" cy="846981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AC0E-6A36-40A3-8A52-58250E8CC905}">
      <dsp:nvSpPr>
        <dsp:cNvPr id="0" name=""/>
        <dsp:cNvSpPr/>
      </dsp:nvSpPr>
      <dsp:spPr>
        <a:xfrm>
          <a:off x="1707166" y="8570"/>
          <a:ext cx="3359771" cy="153996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980" tIns="162980" rIns="162980" bIns="16298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R" sz="2000" b="1" kern="1200">
              <a:latin typeface="Rockwell Nova" panose="02060503020205020403" pitchFamily="18" charset="0"/>
            </a:rPr>
            <a:t>Subsidiario</a:t>
          </a:r>
          <a:endParaRPr lang="en-US" sz="2000" b="1" kern="1200" dirty="0">
            <a:latin typeface="Rockwell Nova" panose="02060503020205020403" pitchFamily="18" charset="0"/>
          </a:endParaRPr>
        </a:p>
      </dsp:txBody>
      <dsp:txXfrm>
        <a:off x="1707166" y="8570"/>
        <a:ext cx="3359771" cy="1539966"/>
      </dsp:txXfrm>
    </dsp:sp>
    <dsp:sp modelId="{87691D36-0F7B-4543-8DF6-B435A756CCD4}">
      <dsp:nvSpPr>
        <dsp:cNvPr id="0" name=""/>
        <dsp:cNvSpPr/>
      </dsp:nvSpPr>
      <dsp:spPr>
        <a:xfrm>
          <a:off x="-71495" y="1933529"/>
          <a:ext cx="5141912" cy="1539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47C12-79B2-4A55-96A4-9B464CEAEE73}">
      <dsp:nvSpPr>
        <dsp:cNvPr id="0" name=""/>
        <dsp:cNvSpPr/>
      </dsp:nvSpPr>
      <dsp:spPr>
        <a:xfrm>
          <a:off x="394344" y="2280021"/>
          <a:ext cx="846981" cy="846981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schemeClr val="accent2">
                <a:hueOff val="953895"/>
                <a:satOff val="-21764"/>
                <a:lumOff val="8039"/>
                <a:alphaOff val="0"/>
                <a:shade val="20000"/>
                <a:satMod val="200000"/>
              </a:schemeClr>
              <a:schemeClr val="accent2">
                <a:hueOff val="953895"/>
                <a:satOff val="-21764"/>
                <a:lumOff val="803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36790-C6E5-4FB2-8E07-9DCAC7152402}">
      <dsp:nvSpPr>
        <dsp:cNvPr id="0" name=""/>
        <dsp:cNvSpPr/>
      </dsp:nvSpPr>
      <dsp:spPr>
        <a:xfrm>
          <a:off x="1707166" y="1933529"/>
          <a:ext cx="3359771" cy="153996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980" tIns="162980" rIns="162980" bIns="16298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R" sz="2000" b="1" kern="1200" dirty="0">
              <a:latin typeface="Rockwell Nova" panose="02060503020205020403" pitchFamily="18" charset="0"/>
            </a:rPr>
            <a:t>Sistema Financiero (SIA)</a:t>
          </a:r>
          <a:endParaRPr lang="en-US" sz="2000" b="1" kern="1200" dirty="0">
            <a:latin typeface="Rockwell Nova" panose="02060503020205020403" pitchFamily="18" charset="0"/>
          </a:endParaRPr>
        </a:p>
      </dsp:txBody>
      <dsp:txXfrm>
        <a:off x="1707166" y="1933529"/>
        <a:ext cx="3359771" cy="1539966"/>
      </dsp:txXfrm>
    </dsp:sp>
    <dsp:sp modelId="{F4A3ED68-5E74-404A-B5EB-D9F31C2EEAFB}">
      <dsp:nvSpPr>
        <dsp:cNvPr id="0" name=""/>
        <dsp:cNvSpPr/>
      </dsp:nvSpPr>
      <dsp:spPr>
        <a:xfrm>
          <a:off x="-71495" y="3858487"/>
          <a:ext cx="5141912" cy="1539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6BF93-C652-4B68-9C5F-5ED84BA9CAFD}">
      <dsp:nvSpPr>
        <dsp:cNvPr id="0" name=""/>
        <dsp:cNvSpPr/>
      </dsp:nvSpPr>
      <dsp:spPr>
        <a:xfrm>
          <a:off x="394344" y="4204980"/>
          <a:ext cx="846981" cy="846981"/>
        </a:xfrm>
        <a:prstGeom prst="rect">
          <a:avLst/>
        </a:prstGeom>
        <a:blipFill>
          <a:blip xmlns:r="http://schemas.openxmlformats.org/officeDocument/2006/relationships" r:embed="rId5" cstate="print">
            <a:duotone>
              <a:schemeClr val="accent2">
                <a:hueOff val="1907789"/>
                <a:satOff val="-43528"/>
                <a:lumOff val="16079"/>
                <a:alphaOff val="0"/>
                <a:shade val="20000"/>
                <a:satMod val="200000"/>
              </a:schemeClr>
              <a:schemeClr val="accent2">
                <a:hueOff val="1907789"/>
                <a:satOff val="-43528"/>
                <a:lumOff val="1607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C7E76-2D42-4B6C-9E9D-3DBD4AF8109A}">
      <dsp:nvSpPr>
        <dsp:cNvPr id="0" name=""/>
        <dsp:cNvSpPr/>
      </dsp:nvSpPr>
      <dsp:spPr>
        <a:xfrm>
          <a:off x="1560697" y="3858487"/>
          <a:ext cx="3652709" cy="153996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980" tIns="162980" rIns="162980" bIns="16298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R" sz="2000" b="1" kern="1200" dirty="0">
              <a:latin typeface="Rockwell Nova" panose="02060503020205020403" pitchFamily="18" charset="0"/>
            </a:rPr>
            <a:t>Facturas o Informes Financieros</a:t>
          </a:r>
          <a:endParaRPr lang="en-US" sz="2000" b="1" kern="1200" dirty="0">
            <a:latin typeface="Rockwell Nova" panose="02060503020205020403" pitchFamily="18" charset="0"/>
          </a:endParaRPr>
        </a:p>
      </dsp:txBody>
      <dsp:txXfrm>
        <a:off x="1560697" y="3858487"/>
        <a:ext cx="3652709" cy="1539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3CD0F-9EE5-48CF-A6FF-467FD96D866C}" type="datetimeFigureOut">
              <a:rPr lang="es-PR" smtClean="0"/>
              <a:t>02/13/2026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19B49-135B-42D2-B195-8BF9002817D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2492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E181E-240B-4952-D639-EC51A51EB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707825-49BF-32F4-3523-9A4DD96DC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9B782E-79E4-8189-C2C1-11B77457E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249CC-466B-94CE-FCDE-EE9D3BC70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19B49-135B-42D2-B195-8BF9002817D3}" type="slidenum">
              <a:rPr lang="es-PR" smtClean="0"/>
              <a:t>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28765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0D872-5CC6-29D6-1408-3FE9107F7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CED0D-9A8E-6743-51D0-9AA60F3FE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1DC05-1F4B-6E27-8D7A-87228E871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E9F1-759E-6A3E-F9CD-54BD7F4FE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19B49-135B-42D2-B195-8BF9002817D3}" type="slidenum">
              <a:rPr lang="es-PR" smtClean="0"/>
              <a:t>11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65224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FF417-671F-D705-DBA4-1B9DC50C2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46334-4676-753F-1357-6FB29D572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4D4906-62B4-0F50-2A0F-C98F46004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P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4ACD6-71AF-EA12-CC41-12CA94D40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19B49-135B-42D2-B195-8BF9002817D3}" type="slidenum">
              <a:rPr lang="es-PR" smtClean="0"/>
              <a:t>12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7569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6437b995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6437b995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0474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90F03-4E10-CDD8-1FBE-CABE9FC5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B9F0C-239C-2867-A333-C59E56E55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B255F5-4901-A36F-161F-E7DF014EE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DDF1-A6E6-01FB-F970-8934BBC6EA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B49-135B-42D2-B195-8BF9002817D3}" type="slidenum">
              <a:rPr lang="es-PR" smtClean="0"/>
              <a:t>17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96864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19B49-135B-42D2-B195-8BF9002817D3}" type="slidenum">
              <a:rPr lang="es-PR" smtClean="0"/>
              <a:t>19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443312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B49-135B-42D2-B195-8BF9002817D3}" type="slidenum">
              <a:rPr lang="es-PR" smtClean="0"/>
              <a:t>20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53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946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B49-135B-42D2-B195-8BF9002817D3}" type="slidenum">
              <a:rPr lang="es-PR" smtClean="0"/>
              <a:t>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4442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19B49-135B-42D2-B195-8BF9002817D3}" type="slidenum">
              <a:rPr lang="es-PR" smtClean="0"/>
              <a:t>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6388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19B49-135B-42D2-B195-8BF9002817D3}" type="slidenum">
              <a:rPr lang="es-PR" smtClean="0"/>
              <a:t>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31584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19B49-135B-42D2-B195-8BF9002817D3}" type="slidenum">
              <a:rPr lang="es-PR" smtClean="0"/>
              <a:t>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3918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B49-135B-42D2-B195-8BF9002817D3}" type="slidenum">
              <a:rPr lang="es-PR" smtClean="0"/>
              <a:t>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0395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11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2C7B-A254-40CB-8BEB-4C3C4AF8EB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E924F0F-F39E-4126-83C1-B949E040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8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2C7B-A254-40CB-8BEB-4C3C4AF8EB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4F0F-F39E-4126-83C1-B949E040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1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2C7B-A254-40CB-8BEB-4C3C4AF8EB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4F0F-F39E-4126-83C1-B949E040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9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1358549" y="3445117"/>
            <a:ext cx="833467" cy="83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358549" y="4289232"/>
            <a:ext cx="833467" cy="83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64304">
            <a:off x="-1492455" y="4666612"/>
            <a:ext cx="4273464" cy="4273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13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5380567" y="2307200"/>
            <a:ext cx="5844400" cy="14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5380567" y="3955167"/>
            <a:ext cx="5844400" cy="5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2" name="Google Shape;62;p11"/>
          <p:cNvSpPr>
            <a:spLocks noGrp="1"/>
          </p:cNvSpPr>
          <p:nvPr>
            <p:ph type="pic" idx="2"/>
          </p:nvPr>
        </p:nvSpPr>
        <p:spPr>
          <a:xfrm>
            <a:off x="950967" y="1655733"/>
            <a:ext cx="3680800" cy="36004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63" name="Google Shape;6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1176000" y="0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0160000" y="0"/>
            <a:ext cx="1016000" cy="10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880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971033" y="3312500"/>
            <a:ext cx="4195600" cy="1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971033" y="1944567"/>
            <a:ext cx="19660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>
            <a:spLocks noGrp="1"/>
          </p:cNvSpPr>
          <p:nvPr>
            <p:ph type="pic" idx="3"/>
          </p:nvPr>
        </p:nvSpPr>
        <p:spPr>
          <a:xfrm>
            <a:off x="950967" y="1655733"/>
            <a:ext cx="3680800" cy="36004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10160000" y="0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11176000" y="0"/>
            <a:ext cx="1016000" cy="10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049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 hasCustomPrompt="1"/>
          </p:nvPr>
        </p:nvSpPr>
        <p:spPr>
          <a:xfrm>
            <a:off x="1612132" y="4447972"/>
            <a:ext cx="39836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1612132" y="5406468"/>
            <a:ext cx="3983600" cy="4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 idx="2" hasCustomPrompt="1"/>
          </p:nvPr>
        </p:nvSpPr>
        <p:spPr>
          <a:xfrm>
            <a:off x="1612132" y="719333"/>
            <a:ext cx="39836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3"/>
          </p:nvPr>
        </p:nvSpPr>
        <p:spPr>
          <a:xfrm>
            <a:off x="1612132" y="1677812"/>
            <a:ext cx="3983600" cy="4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 idx="4" hasCustomPrompt="1"/>
          </p:nvPr>
        </p:nvSpPr>
        <p:spPr>
          <a:xfrm>
            <a:off x="1612132" y="2583643"/>
            <a:ext cx="39836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5"/>
          </p:nvPr>
        </p:nvSpPr>
        <p:spPr>
          <a:xfrm>
            <a:off x="1612132" y="3542139"/>
            <a:ext cx="3983600" cy="4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>
            <a:spLocks noGrp="1"/>
          </p:cNvSpPr>
          <p:nvPr>
            <p:ph type="pic" idx="6"/>
          </p:nvPr>
        </p:nvSpPr>
        <p:spPr>
          <a:xfrm>
            <a:off x="6419233" y="1336600"/>
            <a:ext cx="4278400" cy="41848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53" name="Google Shape;15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430399" y="241104"/>
            <a:ext cx="6375832" cy="637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13000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29000"/>
            <a:ext cx="1016000" cy="10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28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2C7B-A254-40CB-8BEB-4C3C4AF8EB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4F0F-F39E-4126-83C1-B949E040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D8F2C7B-A254-40CB-8BEB-4C3C4AF8EB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E924F0F-F39E-4126-83C1-B949E040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9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2C7B-A254-40CB-8BEB-4C3C4AF8EB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4F0F-F39E-4126-83C1-B949E040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4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2C7B-A254-40CB-8BEB-4C3C4AF8EB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4F0F-F39E-4126-83C1-B949E040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2C7B-A254-40CB-8BEB-4C3C4AF8EB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4F0F-F39E-4126-83C1-B949E040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2C7B-A254-40CB-8BEB-4C3C4AF8EB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4F0F-F39E-4126-83C1-B949E040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2C7B-A254-40CB-8BEB-4C3C4AF8EB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4F0F-F39E-4126-83C1-B949E040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2C7B-A254-40CB-8BEB-4C3C4AF8EBD4}" type="datetimeFigureOut">
              <a:rPr lang="en-US" smtClean="0"/>
              <a:t>2/13/2026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4F0F-F39E-4126-83C1-B949E040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1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D8F2C7B-A254-40CB-8BEB-4C3C4AF8EB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E924F0F-F39E-4126-83C1-B949E040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9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8" r:id="rId12"/>
    <p:sldLayoutId id="2147483719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24.png"/><Relationship Id="rId10" Type="http://schemas.openxmlformats.org/officeDocument/2006/relationships/diagramQuickStyle" Target="../diagrams/quickStyle3.xml"/><Relationship Id="rId4" Type="http://schemas.microsoft.com/office/2007/relationships/hdphoto" Target="../media/hdphoto2.wdp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1.png"/><Relationship Id="rId10" Type="http://schemas.microsoft.com/office/2007/relationships/diagramDrawing" Target="../diagrams/drawing4.xml"/><Relationship Id="rId4" Type="http://schemas.microsoft.com/office/2007/relationships/hdphoto" Target="../media/hdphoto2.wdp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microsoft.com/office/2007/relationships/hdphoto" Target="../media/hdphoto4.wdp"/><Relationship Id="rId7" Type="http://schemas.openxmlformats.org/officeDocument/2006/relationships/diagramLayout" Target="../diagrams/layout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microsoft.com/office/2007/relationships/hdphoto" Target="../media/hdphoto2.wdp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2.wdp"/><Relationship Id="rId7" Type="http://schemas.openxmlformats.org/officeDocument/2006/relationships/image" Target="../media/image5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1.xml"/><Relationship Id="rId4" Type="http://schemas.microsoft.com/office/2007/relationships/hdphoto" Target="../media/hdphoto2.wdp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stemaupr-my.sharepoint.com/personal/ana_feliciano1_upr_edu/Documents/FONDOS%20EXTERNOS/TALLERES%20SPRING%202026/COMO%20LLEVAR%20MI%20CHEQUERA/02-08-26_EJEMPLO%20DE%20SUBSIDIARIO.xls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diagramColors" Target="../diagrams/colors2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2.xml"/><Relationship Id="rId4" Type="http://schemas.microsoft.com/office/2007/relationships/hdphoto" Target="../media/hdphoto1.wdp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085AC-C634-45DB-50C4-2EB5FCF66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cuments on desk">
            <a:extLst>
              <a:ext uri="{FF2B5EF4-FFF2-40B4-BE49-F238E27FC236}">
                <a16:creationId xmlns:a16="http://schemas.microsoft.com/office/drawing/2014/main" id="{E5655151-DE8F-33D2-881A-E37A5AC52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0" b="6580"/>
          <a:stretch>
            <a:fillRect/>
          </a:stretch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4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CA5BE6-3CFC-C473-28AD-CF1D68F48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1" y="4277802"/>
            <a:ext cx="6280868" cy="1622451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como</a:t>
            </a:r>
            <a:r>
              <a:rPr lang="en-US" sz="4000" dirty="0"/>
              <a:t> </a:t>
            </a:r>
            <a:r>
              <a:rPr lang="en-US" sz="4000" dirty="0" err="1"/>
              <a:t>llevar</a:t>
            </a:r>
            <a:r>
              <a:rPr lang="en-US" sz="4000" dirty="0"/>
              <a:t> la “</a:t>
            </a:r>
            <a:r>
              <a:rPr lang="en-US" sz="4000" dirty="0" err="1"/>
              <a:t>chequera</a:t>
            </a:r>
            <a:r>
              <a:rPr lang="en-US" sz="4000" dirty="0"/>
              <a:t>” de </a:t>
            </a:r>
            <a:r>
              <a:rPr lang="en-US" sz="4000" dirty="0" err="1"/>
              <a:t>su</a:t>
            </a:r>
            <a:r>
              <a:rPr lang="en-US" sz="4000" dirty="0"/>
              <a:t> Proyecto</a:t>
            </a:r>
            <a:r>
              <a:rPr lang="en-US" sz="3800" dirty="0"/>
              <a:t/>
            </a:r>
            <a:br>
              <a:rPr lang="en-US" sz="3800" dirty="0"/>
            </a:br>
            <a:endParaRPr lang="es-PR" sz="3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16F01E-01F7-0EF7-BC66-FD7D92B6F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4349" y="4079107"/>
            <a:ext cx="3753147" cy="1343455"/>
          </a:xfrm>
        </p:spPr>
        <p:txBody>
          <a:bodyPr anchor="ctr">
            <a:noAutofit/>
          </a:bodyPr>
          <a:lstStyle/>
          <a:p>
            <a:r>
              <a:rPr lang="es-PR" sz="2500" dirty="0"/>
              <a:t>Sabrina Torres González</a:t>
            </a:r>
          </a:p>
          <a:p>
            <a:r>
              <a:rPr lang="es-PR" sz="2500" dirty="0"/>
              <a:t>Decana Ana Feliciano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6" descr="logo_recinto_riopiedras">
            <a:extLst>
              <a:ext uri="{FF2B5EF4-FFF2-40B4-BE49-F238E27FC236}">
                <a16:creationId xmlns:a16="http://schemas.microsoft.com/office/drawing/2014/main" id="{77ACEFAC-410F-3827-93A8-574EB723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22" y="5262634"/>
            <a:ext cx="751397" cy="7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3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22B0B7-6EA5-CD3E-3002-FD694CA1C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653B5C-9DA6-B2DC-FCEC-9719C32824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91" t="14773"/>
          <a:stretch>
            <a:fillRect/>
          </a:stretch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4A0E2-E083-79DD-9901-E5CAD9F1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17" y="4659496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CONCILIACION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08BC01-A289-44B6-9133-2814052F9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9CD65F9-B9FF-4981-AB43-F25748584E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2EC907-6C80-4890-9ECB-3019DBC4DF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6" descr="logo_recinto_riopiedras">
            <a:extLst>
              <a:ext uri="{FF2B5EF4-FFF2-40B4-BE49-F238E27FC236}">
                <a16:creationId xmlns:a16="http://schemas.microsoft.com/office/drawing/2014/main" id="{F8AA5E0C-D89E-5F06-1745-1415700A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02" y="5041735"/>
            <a:ext cx="1318216" cy="131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07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3CEA8E-8F83-C1C9-56EA-8763EABF1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264AD-88D6-EAFE-5552-9A6C5617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s-PR"/>
              <a:t>¿Qué es una conciliación?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877AD-56BE-5A17-31E1-408A50DE59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621" b="1"/>
          <a:stretch>
            <a:fillRect/>
          </a:stretch>
        </p:blipFill>
        <p:spPr>
          <a:xfrm>
            <a:off x="907805" y="2244524"/>
            <a:ext cx="5088800" cy="4128844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 descr="logo_recinto_riopiedras">
            <a:extLst>
              <a:ext uri="{FF2B5EF4-FFF2-40B4-BE49-F238E27FC236}">
                <a16:creationId xmlns:a16="http://schemas.microsoft.com/office/drawing/2014/main" id="{01D896BD-CC44-2764-A131-83648193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280" y="6035758"/>
            <a:ext cx="681240" cy="6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4057B7D6-1FFA-535F-FF3C-0D1801D7A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177796"/>
              </p:ext>
            </p:extLst>
          </p:nvPr>
        </p:nvGraphicFramePr>
        <p:xfrm>
          <a:off x="6496217" y="2521581"/>
          <a:ext cx="4632031" cy="385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6564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66085-E9A6-3BE1-0317-96599F7C4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FE66-E408-AD7B-1E8A-1968EDB89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s-PR" dirty="0"/>
              <a:t>Objetivos de la conciliación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logo_recinto_riopiedras">
            <a:extLst>
              <a:ext uri="{FF2B5EF4-FFF2-40B4-BE49-F238E27FC236}">
                <a16:creationId xmlns:a16="http://schemas.microsoft.com/office/drawing/2014/main" id="{BE0AE1C1-9F39-D3B8-2032-5871BD92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280" y="6035758"/>
            <a:ext cx="681240" cy="6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D8944A-5EA2-59EF-ADAA-36EFE5AFB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510717"/>
              </p:ext>
            </p:extLst>
          </p:nvPr>
        </p:nvGraphicFramePr>
        <p:xfrm>
          <a:off x="448848" y="2387776"/>
          <a:ext cx="11294303" cy="348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6126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36D1-660D-4394-94BA-D79942DA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66601"/>
            <a:ext cx="10058400" cy="1609344"/>
          </a:xfrm>
        </p:spPr>
        <p:txBody>
          <a:bodyPr/>
          <a:lstStyle/>
          <a:p>
            <a:pPr algn="ctr"/>
            <a:r>
              <a:rPr lang="es-PR" dirty="0"/>
              <a:t>  Estructura de la conciliación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A997-082E-41AD-AAD3-23997A36C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08181"/>
            <a:ext cx="10231019" cy="4757865"/>
          </a:xfrm>
          <a:noFill/>
          <a:ln>
            <a:noFill/>
          </a:ln>
          <a:effectLst>
            <a:softEdge rad="12700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algn="ctr" defTabSz="457200"/>
            <a:endParaRPr lang="en-US" sz="4000" dirty="0">
              <a:solidFill>
                <a:schemeClr val="bg1"/>
              </a:solidFill>
              <a:latin typeface="Urbanist Black"/>
              <a:ea typeface="Urbanist Black"/>
              <a:cs typeface="Urbanist Black"/>
            </a:endParaRPr>
          </a:p>
          <a:p>
            <a:pPr marL="0" algn="ctr" defTabSz="457200"/>
            <a:endParaRPr lang="en-US" sz="4000" dirty="0">
              <a:solidFill>
                <a:schemeClr val="bg1"/>
              </a:solidFill>
              <a:latin typeface="Urbanist Black"/>
              <a:ea typeface="Urbanist Black"/>
              <a:cs typeface="Urbanist Black"/>
            </a:endParaRPr>
          </a:p>
          <a:p>
            <a:pPr marL="0" indent="0" algn="ctr" defTabSz="457200">
              <a:buNone/>
            </a:pPr>
            <a:r>
              <a:rPr lang="es-PR" sz="4000" dirty="0">
                <a:solidFill>
                  <a:schemeClr val="bg1"/>
                </a:solidFill>
                <a:latin typeface="Urbanist Black"/>
                <a:ea typeface="Urbanist Black"/>
                <a:cs typeface="Urbanist Black"/>
              </a:rPr>
              <a:t>			</a:t>
            </a:r>
          </a:p>
          <a:p>
            <a:pPr marL="0" indent="0" algn="ctr" defTabSz="457200">
              <a:buNone/>
            </a:pPr>
            <a:r>
              <a:rPr lang="es-PR" sz="4000" dirty="0">
                <a:solidFill>
                  <a:schemeClr val="bg1"/>
                </a:solidFill>
                <a:latin typeface="Urbanist Black"/>
                <a:ea typeface="Urbanist Black"/>
                <a:cs typeface="Urbanist Black"/>
              </a:rPr>
              <a:t>Informes</a:t>
            </a:r>
          </a:p>
          <a:p>
            <a:pPr marL="0" indent="0" algn="ctr" defTabSz="457200">
              <a:buNone/>
            </a:pPr>
            <a:r>
              <a:rPr lang="es-PR" sz="4000" dirty="0">
                <a:solidFill>
                  <a:schemeClr val="bg1"/>
                </a:solidFill>
                <a:latin typeface="Urbanist Black"/>
                <a:ea typeface="Urbanist Black"/>
                <a:cs typeface="Urbanist Black"/>
              </a:rPr>
              <a:t> 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D02A6E-4411-484C-BF94-D22DC5080327}"/>
              </a:ext>
            </a:extLst>
          </p:cNvPr>
          <p:cNvCxnSpPr/>
          <p:nvPr/>
        </p:nvCxnSpPr>
        <p:spPr bwMode="auto">
          <a:xfrm flipH="1">
            <a:off x="2973506" y="2172860"/>
            <a:ext cx="20694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793BFE-1E1E-4E98-BDA6-100204DF5E67}"/>
              </a:ext>
            </a:extLst>
          </p:cNvPr>
          <p:cNvCxnSpPr/>
          <p:nvPr/>
        </p:nvCxnSpPr>
        <p:spPr bwMode="auto">
          <a:xfrm>
            <a:off x="2973506" y="2172860"/>
            <a:ext cx="0" cy="4932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1FE374-EA73-4A46-BE9F-469464CCBCF5}"/>
              </a:ext>
            </a:extLst>
          </p:cNvPr>
          <p:cNvCxnSpPr/>
          <p:nvPr/>
        </p:nvCxnSpPr>
        <p:spPr bwMode="auto">
          <a:xfrm>
            <a:off x="9633019" y="2175076"/>
            <a:ext cx="0" cy="529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450C8AF-4357-DCD2-C1E4-1141757B24D9}"/>
              </a:ext>
            </a:extLst>
          </p:cNvPr>
          <p:cNvSpPr/>
          <p:nvPr/>
        </p:nvSpPr>
        <p:spPr>
          <a:xfrm>
            <a:off x="1814854" y="2748798"/>
            <a:ext cx="2317303" cy="1033062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68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Subsidiario (Balance Actualizado)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4736EFB4-CCA0-294C-855E-B50261D08662}"/>
              </a:ext>
            </a:extLst>
          </p:cNvPr>
          <p:cNvCxnSpPr/>
          <p:nvPr/>
        </p:nvCxnSpPr>
        <p:spPr>
          <a:xfrm rot="5400000">
            <a:off x="9079198" y="2689971"/>
            <a:ext cx="13859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F3CFECE-1ADD-1E80-DD78-F93C79F1CADB}"/>
              </a:ext>
            </a:extLst>
          </p:cNvPr>
          <p:cNvSpPr/>
          <p:nvPr/>
        </p:nvSpPr>
        <p:spPr>
          <a:xfrm>
            <a:off x="5172789" y="1656329"/>
            <a:ext cx="2317303" cy="103306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P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Transacciones Fiscales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E2B431-F705-6682-AC5F-82BEE5A6EE23}"/>
              </a:ext>
            </a:extLst>
          </p:cNvPr>
          <p:cNvSpPr/>
          <p:nvPr/>
        </p:nvSpPr>
        <p:spPr>
          <a:xfrm>
            <a:off x="5172788" y="5368304"/>
            <a:ext cx="2317303" cy="103306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P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Facturas / Informes Financieros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50C8AF-4357-DCD2-C1E4-1141757B24D9}"/>
              </a:ext>
            </a:extLst>
          </p:cNvPr>
          <p:cNvSpPr/>
          <p:nvPr/>
        </p:nvSpPr>
        <p:spPr>
          <a:xfrm>
            <a:off x="8474367" y="2748798"/>
            <a:ext cx="2317303" cy="1033062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68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Financiero (SIA)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D02A6E-4411-484C-BF94-D22DC5080327}"/>
              </a:ext>
            </a:extLst>
          </p:cNvPr>
          <p:cNvCxnSpPr/>
          <p:nvPr/>
        </p:nvCxnSpPr>
        <p:spPr bwMode="auto">
          <a:xfrm flipH="1">
            <a:off x="2973506" y="4342791"/>
            <a:ext cx="20694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93BFE-1E1E-4E98-BDA6-100204DF5E67}"/>
              </a:ext>
            </a:extLst>
          </p:cNvPr>
          <p:cNvCxnSpPr/>
          <p:nvPr/>
        </p:nvCxnSpPr>
        <p:spPr bwMode="auto">
          <a:xfrm>
            <a:off x="2973505" y="3849496"/>
            <a:ext cx="0" cy="4932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F3CFECE-1ADD-1E80-DD78-F93C79F1CADB}"/>
              </a:ext>
            </a:extLst>
          </p:cNvPr>
          <p:cNvSpPr/>
          <p:nvPr/>
        </p:nvSpPr>
        <p:spPr>
          <a:xfrm>
            <a:off x="5172789" y="3770582"/>
            <a:ext cx="2317303" cy="103306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P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Conciliación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D02A6E-4411-484C-BF94-D22DC5080327}"/>
              </a:ext>
            </a:extLst>
          </p:cNvPr>
          <p:cNvCxnSpPr/>
          <p:nvPr/>
        </p:nvCxnSpPr>
        <p:spPr bwMode="auto">
          <a:xfrm flipH="1">
            <a:off x="7563587" y="4342791"/>
            <a:ext cx="20694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793BFE-1E1E-4E98-BDA6-100204DF5E67}"/>
              </a:ext>
            </a:extLst>
          </p:cNvPr>
          <p:cNvCxnSpPr/>
          <p:nvPr/>
        </p:nvCxnSpPr>
        <p:spPr bwMode="auto">
          <a:xfrm>
            <a:off x="9633018" y="3849496"/>
            <a:ext cx="0" cy="4932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D02A6E-4411-484C-BF94-D22DC5080327}"/>
              </a:ext>
            </a:extLst>
          </p:cNvPr>
          <p:cNvCxnSpPr/>
          <p:nvPr/>
        </p:nvCxnSpPr>
        <p:spPr bwMode="auto">
          <a:xfrm flipH="1">
            <a:off x="7563588" y="2172860"/>
            <a:ext cx="20694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Down Arrow 3"/>
          <p:cNvSpPr/>
          <p:nvPr/>
        </p:nvSpPr>
        <p:spPr>
          <a:xfrm>
            <a:off x="6186366" y="4910193"/>
            <a:ext cx="290146" cy="386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6" descr="logo_recinto_riopiedras">
            <a:extLst>
              <a:ext uri="{FF2B5EF4-FFF2-40B4-BE49-F238E27FC236}">
                <a16:creationId xmlns:a16="http://schemas.microsoft.com/office/drawing/2014/main" id="{E89338F7-5491-CB7B-262A-0009BE1A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280" y="6035758"/>
            <a:ext cx="681240" cy="6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36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609600" y="489950"/>
            <a:ext cx="11088821" cy="9924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s-PR" dirty="0"/>
              <a:t>Subsidiario vs. Sistema Financiero (SIA)</a:t>
            </a:r>
            <a:endParaRPr dirty="0"/>
          </a:p>
        </p:txBody>
      </p:sp>
      <p:sp>
        <p:nvSpPr>
          <p:cNvPr id="222" name="Google Shape;222;p21"/>
          <p:cNvSpPr txBox="1"/>
          <p:nvPr/>
        </p:nvSpPr>
        <p:spPr>
          <a:xfrm>
            <a:off x="348266" y="2322308"/>
            <a:ext cx="2939477" cy="65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s-PR" dirty="0"/>
              <a:t>Proyecta un balance actualizado.</a:t>
            </a:r>
          </a:p>
        </p:txBody>
      </p:sp>
      <p:sp>
        <p:nvSpPr>
          <p:cNvPr id="225" name="Google Shape;225;p21"/>
          <p:cNvSpPr txBox="1"/>
          <p:nvPr/>
        </p:nvSpPr>
        <p:spPr>
          <a:xfrm>
            <a:off x="279632" y="3389404"/>
            <a:ext cx="3029944" cy="952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s-ES" sz="1600" dirty="0">
                <a:sym typeface="Roboto"/>
              </a:rPr>
              <a:t>Sirve para certificar que las transacciones que se cargan a la cuenta del proyecto son las correctas.</a:t>
            </a:r>
          </a:p>
        </p:txBody>
      </p:sp>
      <p:sp>
        <p:nvSpPr>
          <p:cNvPr id="228" name="Google Shape;228;p21"/>
          <p:cNvSpPr txBox="1"/>
          <p:nvPr/>
        </p:nvSpPr>
        <p:spPr>
          <a:xfrm>
            <a:off x="8864391" y="3369305"/>
            <a:ext cx="2834030" cy="99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s-PR" sz="1600" dirty="0">
                <a:sym typeface="Roboto"/>
              </a:rPr>
              <a:t>Se pudiesen ver reflejadas en el sistema transacciones incorrectas que no corresponden al proyecto.</a:t>
            </a:r>
            <a:endParaRPr sz="1600" dirty="0">
              <a:sym typeface="Roboto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8916656" y="2417379"/>
            <a:ext cx="2546752" cy="67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s-ES" sz="1600" dirty="0">
                <a:sym typeface="Roboto"/>
              </a:rPr>
              <a:t>No necesariamente reflejará un balance real al momento.</a:t>
            </a:r>
            <a:endParaRPr sz="1600" dirty="0">
              <a:sym typeface="Roboto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275281" y="4665125"/>
            <a:ext cx="2990077" cy="87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s-ES" sz="1600" dirty="0">
                <a:sym typeface="Roboto"/>
              </a:rPr>
              <a:t>Datos registrados por el personal del Proyecto bajo la fecha que se inicia el trámite.</a:t>
            </a:r>
          </a:p>
        </p:txBody>
      </p:sp>
      <p:sp>
        <p:nvSpPr>
          <p:cNvPr id="237" name="Google Shape;237;p21"/>
          <p:cNvSpPr txBox="1"/>
          <p:nvPr/>
        </p:nvSpPr>
        <p:spPr>
          <a:xfrm>
            <a:off x="8916656" y="4800423"/>
            <a:ext cx="2898445" cy="104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s-PR" sz="1600" dirty="0">
                <a:sym typeface="Roboto"/>
              </a:rPr>
              <a:t>Registro de todas las transacciones trabajadas por la Unidad de Post </a:t>
            </a:r>
            <a:r>
              <a:rPr lang="es-PR" sz="1600" dirty="0" err="1">
                <a:sym typeface="Roboto"/>
              </a:rPr>
              <a:t>Award</a:t>
            </a:r>
            <a:r>
              <a:rPr lang="es-PR" sz="1600" dirty="0">
                <a:sym typeface="Roboto"/>
              </a:rPr>
              <a:t> y Finanzas a una fecha determinada.</a:t>
            </a:r>
          </a:p>
        </p:txBody>
      </p:sp>
      <p:grpSp>
        <p:nvGrpSpPr>
          <p:cNvPr id="238" name="Google Shape;238;p21"/>
          <p:cNvGrpSpPr/>
          <p:nvPr/>
        </p:nvGrpSpPr>
        <p:grpSpPr>
          <a:xfrm>
            <a:off x="3351013" y="2629508"/>
            <a:ext cx="5531413" cy="2471600"/>
            <a:chOff x="2499740" y="1886425"/>
            <a:chExt cx="4148560" cy="1853700"/>
          </a:xfrm>
        </p:grpSpPr>
        <p:grpSp>
          <p:nvGrpSpPr>
            <p:cNvPr id="239" name="Google Shape;239;p21"/>
            <p:cNvGrpSpPr/>
            <p:nvPr/>
          </p:nvGrpSpPr>
          <p:grpSpPr>
            <a:xfrm>
              <a:off x="2499740" y="1886425"/>
              <a:ext cx="4148560" cy="1853700"/>
              <a:chOff x="2499740" y="1886425"/>
              <a:chExt cx="4148560" cy="1853700"/>
            </a:xfrm>
          </p:grpSpPr>
          <p:cxnSp>
            <p:nvCxnSpPr>
              <p:cNvPr id="240" name="Google Shape;240;p21"/>
              <p:cNvCxnSpPr/>
              <p:nvPr/>
            </p:nvCxnSpPr>
            <p:spPr>
              <a:xfrm rot="10800000">
                <a:off x="5655600" y="1902575"/>
                <a:ext cx="992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21"/>
              <p:cNvCxnSpPr/>
              <p:nvPr/>
            </p:nvCxnSpPr>
            <p:spPr>
              <a:xfrm rot="10800000">
                <a:off x="5655600" y="3728000"/>
                <a:ext cx="992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21"/>
              <p:cNvCxnSpPr/>
              <p:nvPr/>
            </p:nvCxnSpPr>
            <p:spPr>
              <a:xfrm rot="10800000">
                <a:off x="5655600" y="2813268"/>
                <a:ext cx="992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21"/>
              <p:cNvCxnSpPr/>
              <p:nvPr/>
            </p:nvCxnSpPr>
            <p:spPr>
              <a:xfrm rot="10800000">
                <a:off x="2499740" y="1902575"/>
                <a:ext cx="992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21"/>
              <p:cNvCxnSpPr/>
              <p:nvPr/>
            </p:nvCxnSpPr>
            <p:spPr>
              <a:xfrm rot="10800000">
                <a:off x="2499740" y="3728000"/>
                <a:ext cx="992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21"/>
              <p:cNvCxnSpPr/>
              <p:nvPr/>
            </p:nvCxnSpPr>
            <p:spPr>
              <a:xfrm rot="10800000">
                <a:off x="2499740" y="2813268"/>
                <a:ext cx="992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46" name="Google Shape;246;p21"/>
              <p:cNvSpPr/>
              <p:nvPr/>
            </p:nvSpPr>
            <p:spPr>
              <a:xfrm>
                <a:off x="4321587" y="1886425"/>
                <a:ext cx="2139900" cy="18537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47" name="Google Shape;247;p21"/>
              <p:cNvSpPr/>
              <p:nvPr/>
            </p:nvSpPr>
            <p:spPr>
              <a:xfrm>
                <a:off x="2686588" y="1886425"/>
                <a:ext cx="2139900" cy="18537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>
                <a:off x="4321600" y="2305025"/>
                <a:ext cx="504600" cy="10179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>
                <a:off x="4408150" y="2693725"/>
                <a:ext cx="331500" cy="2391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52" name="Google Shape;252;p21"/>
            <p:cNvSpPr txBox="1"/>
            <p:nvPr/>
          </p:nvSpPr>
          <p:spPr>
            <a:xfrm>
              <a:off x="2884784" y="2964175"/>
              <a:ext cx="1611091" cy="46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Subsidiario</a:t>
              </a:r>
              <a:endParaRPr sz="24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53" name="Google Shape;253;p21"/>
            <p:cNvGrpSpPr/>
            <p:nvPr/>
          </p:nvGrpSpPr>
          <p:grpSpPr>
            <a:xfrm>
              <a:off x="4652174" y="2249537"/>
              <a:ext cx="1610828" cy="1178738"/>
              <a:chOff x="4652174" y="2249537"/>
              <a:chExt cx="1610828" cy="1178738"/>
            </a:xfrm>
          </p:grpSpPr>
          <p:grpSp>
            <p:nvGrpSpPr>
              <p:cNvPr id="254" name="Google Shape;254;p21"/>
              <p:cNvGrpSpPr/>
              <p:nvPr/>
            </p:nvGrpSpPr>
            <p:grpSpPr>
              <a:xfrm>
                <a:off x="5139225" y="2249537"/>
                <a:ext cx="504603" cy="498500"/>
                <a:chOff x="3858100" y="1435075"/>
                <a:chExt cx="487775" cy="481875"/>
              </a:xfrm>
            </p:grpSpPr>
            <p:sp>
              <p:nvSpPr>
                <p:cNvPr id="255" name="Google Shape;255;p21"/>
                <p:cNvSpPr/>
                <p:nvPr/>
              </p:nvSpPr>
              <p:spPr>
                <a:xfrm>
                  <a:off x="3858100" y="1868750"/>
                  <a:ext cx="55575" cy="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" h="1928" extrusionOk="0">
                      <a:moveTo>
                        <a:pt x="1600" y="0"/>
                      </a:moveTo>
                      <a:cubicBezTo>
                        <a:pt x="1460" y="0"/>
                        <a:pt x="1319" y="53"/>
                        <a:pt x="1211" y="158"/>
                      </a:cubicBezTo>
                      <a:lnTo>
                        <a:pt x="413" y="959"/>
                      </a:lnTo>
                      <a:cubicBezTo>
                        <a:pt x="0" y="1369"/>
                        <a:pt x="388" y="1927"/>
                        <a:pt x="825" y="1927"/>
                      </a:cubicBezTo>
                      <a:cubicBezTo>
                        <a:pt x="956" y="1927"/>
                        <a:pt x="1091" y="1877"/>
                        <a:pt x="1211" y="1757"/>
                      </a:cubicBezTo>
                      <a:lnTo>
                        <a:pt x="2009" y="959"/>
                      </a:lnTo>
                      <a:cubicBezTo>
                        <a:pt x="2222" y="736"/>
                        <a:pt x="2219" y="384"/>
                        <a:pt x="2000" y="167"/>
                      </a:cubicBezTo>
                      <a:cubicBezTo>
                        <a:pt x="1890" y="56"/>
                        <a:pt x="1745" y="0"/>
                        <a:pt x="16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56" name="Google Shape;256;p21"/>
                <p:cNvSpPr/>
                <p:nvPr/>
              </p:nvSpPr>
              <p:spPr>
                <a:xfrm>
                  <a:off x="3917950" y="1808500"/>
                  <a:ext cx="60350" cy="4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1941" extrusionOk="0">
                      <a:moveTo>
                        <a:pt x="1601" y="1"/>
                      </a:moveTo>
                      <a:cubicBezTo>
                        <a:pt x="1470" y="1"/>
                        <a:pt x="1333" y="52"/>
                        <a:pt x="1211" y="174"/>
                      </a:cubicBezTo>
                      <a:lnTo>
                        <a:pt x="413" y="972"/>
                      </a:lnTo>
                      <a:cubicBezTo>
                        <a:pt x="1" y="1384"/>
                        <a:pt x="388" y="1941"/>
                        <a:pt x="824" y="1941"/>
                      </a:cubicBezTo>
                      <a:cubicBezTo>
                        <a:pt x="955" y="1941"/>
                        <a:pt x="1091" y="1890"/>
                        <a:pt x="1211" y="1770"/>
                      </a:cubicBezTo>
                      <a:lnTo>
                        <a:pt x="2009" y="972"/>
                      </a:lnTo>
                      <a:cubicBezTo>
                        <a:pt x="2414" y="569"/>
                        <a:pt x="2037" y="1"/>
                        <a:pt x="160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57" name="Google Shape;257;p21"/>
                <p:cNvSpPr/>
                <p:nvPr/>
              </p:nvSpPr>
              <p:spPr>
                <a:xfrm>
                  <a:off x="3876450" y="1435075"/>
                  <a:ext cx="450375" cy="25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5" h="10050" extrusionOk="0">
                      <a:moveTo>
                        <a:pt x="18014" y="1"/>
                      </a:moveTo>
                      <a:lnTo>
                        <a:pt x="561" y="4762"/>
                      </a:lnTo>
                      <a:cubicBezTo>
                        <a:pt x="121" y="4882"/>
                        <a:pt x="1" y="5448"/>
                        <a:pt x="350" y="5740"/>
                      </a:cubicBezTo>
                      <a:lnTo>
                        <a:pt x="5584" y="10049"/>
                      </a:lnTo>
                      <a:lnTo>
                        <a:pt x="1801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58" name="Google Shape;258;p21"/>
                <p:cNvSpPr/>
                <p:nvPr/>
              </p:nvSpPr>
              <p:spPr>
                <a:xfrm>
                  <a:off x="4094925" y="1456025"/>
                  <a:ext cx="250950" cy="4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8" h="17810" extrusionOk="0">
                      <a:moveTo>
                        <a:pt x="10037" y="0"/>
                      </a:moveTo>
                      <a:cubicBezTo>
                        <a:pt x="9890" y="120"/>
                        <a:pt x="118" y="12226"/>
                        <a:pt x="1" y="12370"/>
                      </a:cubicBezTo>
                      <a:lnTo>
                        <a:pt x="4313" y="17604"/>
                      </a:lnTo>
                      <a:cubicBezTo>
                        <a:pt x="4428" y="17744"/>
                        <a:pt x="4587" y="17809"/>
                        <a:pt x="4745" y="17809"/>
                      </a:cubicBezTo>
                      <a:cubicBezTo>
                        <a:pt x="4985" y="17809"/>
                        <a:pt x="5222" y="17659"/>
                        <a:pt x="5294" y="17390"/>
                      </a:cubicBezTo>
                      <a:lnTo>
                        <a:pt x="100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59" name="Google Shape;259;p21"/>
                <p:cNvSpPr/>
                <p:nvPr/>
              </p:nvSpPr>
              <p:spPr>
                <a:xfrm>
                  <a:off x="3993575" y="1542825"/>
                  <a:ext cx="245025" cy="2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1" h="9701" extrusionOk="0">
                      <a:moveTo>
                        <a:pt x="9800" y="0"/>
                      </a:moveTo>
                      <a:lnTo>
                        <a:pt x="646" y="7399"/>
                      </a:lnTo>
                      <a:lnTo>
                        <a:pt x="125" y="8955"/>
                      </a:lnTo>
                      <a:cubicBezTo>
                        <a:pt x="1" y="9338"/>
                        <a:pt x="298" y="9700"/>
                        <a:pt x="659" y="9700"/>
                      </a:cubicBezTo>
                      <a:cubicBezTo>
                        <a:pt x="719" y="9700"/>
                        <a:pt x="780" y="9690"/>
                        <a:pt x="842" y="9669"/>
                      </a:cubicBezTo>
                      <a:lnTo>
                        <a:pt x="2398" y="9151"/>
                      </a:lnTo>
                      <a:lnTo>
                        <a:pt x="980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260" name="Google Shape;260;p21"/>
              <p:cNvSpPr txBox="1"/>
              <p:nvPr/>
            </p:nvSpPr>
            <p:spPr>
              <a:xfrm>
                <a:off x="4652174" y="2964175"/>
                <a:ext cx="1610828" cy="46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4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Sistema Financiero</a:t>
                </a:r>
                <a:endParaRPr sz="24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2" name="Google Shape;5718;p63">
            <a:extLst>
              <a:ext uri="{FF2B5EF4-FFF2-40B4-BE49-F238E27FC236}">
                <a16:creationId xmlns:a16="http://schemas.microsoft.com/office/drawing/2014/main" id="{25F5BAB5-1724-2594-0602-BEDC78FFFF59}"/>
              </a:ext>
            </a:extLst>
          </p:cNvPr>
          <p:cNvSpPr/>
          <p:nvPr/>
        </p:nvSpPr>
        <p:spPr>
          <a:xfrm>
            <a:off x="4522419" y="3055394"/>
            <a:ext cx="796012" cy="668021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Picture 6" descr="logo_recinto_riopiedras">
            <a:extLst>
              <a:ext uri="{FF2B5EF4-FFF2-40B4-BE49-F238E27FC236}">
                <a16:creationId xmlns:a16="http://schemas.microsoft.com/office/drawing/2014/main" id="{E89338F7-5491-CB7B-262A-0009BE1A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280" y="6035758"/>
            <a:ext cx="681240" cy="6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s-PR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s-PR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5" name="Picture 34" descr="Calculadora, lápiz, brújula, dinero y un papel con gráficos impresos en él">
            <a:extLst>
              <a:ext uri="{FF2B5EF4-FFF2-40B4-BE49-F238E27FC236}">
                <a16:creationId xmlns:a16="http://schemas.microsoft.com/office/drawing/2014/main" id="{DD45AC97-543A-8E3E-C57B-FDFED7D798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71" t="11246" r="1" b="1622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458E2-36E6-4C0B-10AE-5C02826D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50" y="5257915"/>
            <a:ext cx="9085940" cy="13664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2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Herramientas</a:t>
            </a:r>
            <a:r>
              <a:rPr lang="en-US" sz="5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de </a:t>
            </a:r>
            <a:r>
              <a:rPr lang="en-US" sz="52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conciliacion</a:t>
            </a:r>
            <a:r>
              <a:rPr lang="en-US" sz="5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/>
            </a:r>
            <a:br>
              <a:rPr lang="en-US" sz="5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endParaRPr lang="en-US" sz="5200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A08BC01-A289-44B6-9133-2814052F9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9CD65F9-B9FF-4981-AB43-F25748584E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82EC907-6C80-4890-9ECB-3019DBC4DF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6" descr="logo_recinto_riopiedras">
            <a:extLst>
              <a:ext uri="{FF2B5EF4-FFF2-40B4-BE49-F238E27FC236}">
                <a16:creationId xmlns:a16="http://schemas.microsoft.com/office/drawing/2014/main" id="{E89338F7-5491-CB7B-262A-0009BE1A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139" y="5023833"/>
            <a:ext cx="1174294" cy="116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7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776EA1-71F8-8C85-E873-E42EF0D7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900" y="2279810"/>
            <a:ext cx="2821134" cy="2298374"/>
          </a:xfrm>
          <a:noFill/>
        </p:spPr>
        <p:txBody>
          <a:bodyPr>
            <a:normAutofit/>
          </a:bodyPr>
          <a:lstStyle/>
          <a:p>
            <a:pPr algn="ctr"/>
            <a:r>
              <a:rPr lang="es-PR" sz="3000" dirty="0">
                <a:solidFill>
                  <a:srgbClr val="FFFFFF"/>
                </a:solidFill>
              </a:rPr>
              <a:t>Herramientas para la </a:t>
            </a:r>
            <a:r>
              <a:rPr lang="es-PR" sz="3000" dirty="0" err="1">
                <a:solidFill>
                  <a:srgbClr val="FFFFFF"/>
                </a:solidFill>
              </a:rPr>
              <a:t>conciliacion</a:t>
            </a:r>
            <a:endParaRPr lang="es-PR" sz="3000" dirty="0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F08F82F-CC43-5C57-CBB5-866EA38F2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573820"/>
              </p:ext>
            </p:extLst>
          </p:nvPr>
        </p:nvGraphicFramePr>
        <p:xfrm>
          <a:off x="6096000" y="725485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9233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26FD1-5630-45E5-91A6-FE98E6889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87C0-4061-B0EC-2F4A-B26C66CD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889" y="114173"/>
            <a:ext cx="10301320" cy="1053223"/>
          </a:xfrm>
        </p:spPr>
        <p:txBody>
          <a:bodyPr/>
          <a:lstStyle/>
          <a:p>
            <a:pPr algn="ctr"/>
            <a:r>
              <a:rPr lang="es-PR" dirty="0"/>
              <a:t>Ejemplo de subsidiario</a:t>
            </a:r>
          </a:p>
        </p:txBody>
      </p:sp>
      <p:pic>
        <p:nvPicPr>
          <p:cNvPr id="4" name="Picture 6" descr="logo_recinto_riopiedras">
            <a:extLst>
              <a:ext uri="{FF2B5EF4-FFF2-40B4-BE49-F238E27FC236}">
                <a16:creationId xmlns:a16="http://schemas.microsoft.com/office/drawing/2014/main" id="{A3EFFD38-BA10-7963-3C18-C1F8642B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587" y="6127531"/>
            <a:ext cx="589017" cy="58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EE7E90-1A82-897A-C9E1-D43FECD8D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60" y="1167396"/>
            <a:ext cx="11669080" cy="48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72169" y="171566"/>
            <a:ext cx="3698896" cy="173736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Sistema </a:t>
            </a:r>
            <a:r>
              <a:rPr lang="en-US" sz="2800" dirty="0" err="1"/>
              <a:t>Financiero</a:t>
            </a:r>
            <a:r>
              <a:rPr lang="en-US" sz="2800" dirty="0"/>
              <a:t> (Como </a:t>
            </a:r>
            <a:r>
              <a:rPr lang="en-US" sz="2800" dirty="0" err="1"/>
              <a:t>usarlo</a:t>
            </a:r>
            <a:r>
              <a:rPr lang="en-US" sz="2800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549640" y="2247654"/>
            <a:ext cx="3200400" cy="346734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Rockwell Nova" panose="02060503020205020403" pitchFamily="18" charset="0"/>
              </a:rPr>
              <a:t>Se </a:t>
            </a:r>
            <a:r>
              <a:rPr lang="en-US" dirty="0" err="1">
                <a:solidFill>
                  <a:schemeClr val="tx1"/>
                </a:solidFill>
                <a:latin typeface="Rockwell Nova" panose="02060503020205020403" pitchFamily="18" charset="0"/>
              </a:rPr>
              <a:t>selecciona</a:t>
            </a:r>
            <a:r>
              <a:rPr lang="en-US" dirty="0">
                <a:solidFill>
                  <a:schemeClr val="tx1"/>
                </a:solidFill>
                <a:latin typeface="Rockwell Nova" panose="02060503020205020403" pitchFamily="18" charset="0"/>
              </a:rPr>
              <a:t> “RRP General Ledger User”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Rockwell Nova" panose="02060503020205020403" pitchFamily="18" charset="0"/>
              </a:rPr>
              <a:t>Bajo Inquiry, se </a:t>
            </a:r>
            <a:r>
              <a:rPr lang="en-US" dirty="0" err="1">
                <a:solidFill>
                  <a:schemeClr val="tx1"/>
                </a:solidFill>
                <a:latin typeface="Rockwell Nova" panose="02060503020205020403" pitchFamily="18" charset="0"/>
              </a:rPr>
              <a:t>seleccionar</a:t>
            </a:r>
            <a:r>
              <a:rPr lang="en-US" dirty="0">
                <a:solidFill>
                  <a:schemeClr val="tx1"/>
                </a:solidFill>
                <a:latin typeface="Rockwell Nova" panose="02060503020205020403" pitchFamily="18" charset="0"/>
              </a:rPr>
              <a:t> “Funds”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" y="183837"/>
            <a:ext cx="7490691" cy="6465454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2281382" y="544945"/>
            <a:ext cx="267854" cy="140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010372" y="6232085"/>
            <a:ext cx="267854" cy="140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169" y="3651365"/>
            <a:ext cx="3590954" cy="2166389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8672945" y="5613492"/>
            <a:ext cx="157018" cy="1847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1088255" y="5622636"/>
            <a:ext cx="157018" cy="1847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logo_recinto_riopiedras">
            <a:extLst>
              <a:ext uri="{FF2B5EF4-FFF2-40B4-BE49-F238E27FC236}">
                <a16:creationId xmlns:a16="http://schemas.microsoft.com/office/drawing/2014/main" id="{9654D18C-BCA4-6E08-82C9-5BC9A788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126" y="6192335"/>
            <a:ext cx="596096" cy="59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F8E0F2-F047-5002-8B50-60D99122DFCC}"/>
              </a:ext>
            </a:extLst>
          </p:cNvPr>
          <p:cNvSpPr txBox="1"/>
          <p:nvPr/>
        </p:nvSpPr>
        <p:spPr>
          <a:xfrm>
            <a:off x="2522316" y="476872"/>
            <a:ext cx="182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2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537D54-A354-1F16-EF9C-947BC918B9AE}"/>
              </a:ext>
            </a:extLst>
          </p:cNvPr>
          <p:cNvSpPr txBox="1"/>
          <p:nvPr/>
        </p:nvSpPr>
        <p:spPr>
          <a:xfrm>
            <a:off x="5277590" y="6164012"/>
            <a:ext cx="182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2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3A90E7-E41D-4CB4-CCDB-8682423AA0BD}"/>
              </a:ext>
            </a:extLst>
          </p:cNvPr>
          <p:cNvSpPr txBox="1"/>
          <p:nvPr/>
        </p:nvSpPr>
        <p:spPr>
          <a:xfrm>
            <a:off x="8632960" y="5798219"/>
            <a:ext cx="182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2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692BC5-BE9D-AB78-9B5F-BA240CC43486}"/>
              </a:ext>
            </a:extLst>
          </p:cNvPr>
          <p:cNvSpPr txBox="1"/>
          <p:nvPr/>
        </p:nvSpPr>
        <p:spPr>
          <a:xfrm>
            <a:off x="11062393" y="5804919"/>
            <a:ext cx="182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61562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10" y="1917141"/>
            <a:ext cx="5714306" cy="39856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6296" y="484632"/>
            <a:ext cx="11559408" cy="160934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¿</a:t>
            </a:r>
            <a:r>
              <a:rPr lang="en-US" sz="4400" dirty="0" err="1"/>
              <a:t>Cómo</a:t>
            </a:r>
            <a:r>
              <a:rPr lang="en-US" sz="4400" dirty="0"/>
              <a:t> </a:t>
            </a:r>
            <a:r>
              <a:rPr lang="en-US" sz="4400" dirty="0" err="1"/>
              <a:t>buscar</a:t>
            </a:r>
            <a:r>
              <a:rPr lang="en-US" sz="4400" dirty="0"/>
              <a:t> balances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el</a:t>
            </a:r>
            <a:r>
              <a:rPr lang="en-US" sz="4400" dirty="0"/>
              <a:t> Sistema </a:t>
            </a:r>
            <a:r>
              <a:rPr lang="en-US" sz="4400" dirty="0" err="1"/>
              <a:t>financiero</a:t>
            </a:r>
            <a:r>
              <a:rPr lang="en-US" sz="4400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96" y="1917141"/>
            <a:ext cx="5703504" cy="3985672"/>
          </a:xfrm>
          <a:prstGeom prst="rect">
            <a:avLst/>
          </a:prstGeom>
        </p:spPr>
      </p:pic>
      <p:pic>
        <p:nvPicPr>
          <p:cNvPr id="10" name="Picture 6" descr="logo_recinto_riopiedras">
            <a:extLst>
              <a:ext uri="{FF2B5EF4-FFF2-40B4-BE49-F238E27FC236}">
                <a16:creationId xmlns:a16="http://schemas.microsoft.com/office/drawing/2014/main" id="{9654D18C-BCA4-6E08-82C9-5BC9A788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820" y="6179723"/>
            <a:ext cx="596096" cy="59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6">
            <a:extLst>
              <a:ext uri="{FF2B5EF4-FFF2-40B4-BE49-F238E27FC236}">
                <a16:creationId xmlns:a16="http://schemas.microsoft.com/office/drawing/2014/main" id="{3E62B51D-EC08-8AD5-1464-16DEB5971405}"/>
              </a:ext>
            </a:extLst>
          </p:cNvPr>
          <p:cNvSpPr/>
          <p:nvPr/>
        </p:nvSpPr>
        <p:spPr>
          <a:xfrm>
            <a:off x="11098164" y="2616000"/>
            <a:ext cx="267854" cy="140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6">
            <a:extLst>
              <a:ext uri="{FF2B5EF4-FFF2-40B4-BE49-F238E27FC236}">
                <a16:creationId xmlns:a16="http://schemas.microsoft.com/office/drawing/2014/main" id="{FA399DB5-AF23-EAA8-A653-D381CB75F2A8}"/>
              </a:ext>
            </a:extLst>
          </p:cNvPr>
          <p:cNvSpPr/>
          <p:nvPr/>
        </p:nvSpPr>
        <p:spPr>
          <a:xfrm>
            <a:off x="11098164" y="2260216"/>
            <a:ext cx="267854" cy="140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6">
            <a:extLst>
              <a:ext uri="{FF2B5EF4-FFF2-40B4-BE49-F238E27FC236}">
                <a16:creationId xmlns:a16="http://schemas.microsoft.com/office/drawing/2014/main" id="{F55E63D1-0599-A438-1018-65B525492DC0}"/>
              </a:ext>
            </a:extLst>
          </p:cNvPr>
          <p:cNvSpPr/>
          <p:nvPr/>
        </p:nvSpPr>
        <p:spPr>
          <a:xfrm>
            <a:off x="7999346" y="2632619"/>
            <a:ext cx="267854" cy="140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2B2F66D-FDBE-0C60-2313-FC223EA11559}"/>
              </a:ext>
            </a:extLst>
          </p:cNvPr>
          <p:cNvSpPr/>
          <p:nvPr/>
        </p:nvSpPr>
        <p:spPr>
          <a:xfrm>
            <a:off x="6306207" y="3077429"/>
            <a:ext cx="145043" cy="2144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C0906-A1DD-4320-519A-6DA0F732FF20}"/>
              </a:ext>
            </a:extLst>
          </p:cNvPr>
          <p:cNvSpPr txBox="1"/>
          <p:nvPr/>
        </p:nvSpPr>
        <p:spPr>
          <a:xfrm>
            <a:off x="8267200" y="2564546"/>
            <a:ext cx="182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2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74C578-B76A-4F3E-3B43-58943093FEA3}"/>
              </a:ext>
            </a:extLst>
          </p:cNvPr>
          <p:cNvSpPr txBox="1"/>
          <p:nvPr/>
        </p:nvSpPr>
        <p:spPr>
          <a:xfrm>
            <a:off x="11341820" y="2539481"/>
            <a:ext cx="182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2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83E4F-F026-4841-AF59-51B86C2E03B1}"/>
              </a:ext>
            </a:extLst>
          </p:cNvPr>
          <p:cNvSpPr txBox="1"/>
          <p:nvPr/>
        </p:nvSpPr>
        <p:spPr>
          <a:xfrm>
            <a:off x="6236881" y="2816480"/>
            <a:ext cx="182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200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D49C4-8818-C734-ECE0-EF22B8E3712D}"/>
              </a:ext>
            </a:extLst>
          </p:cNvPr>
          <p:cNvSpPr txBox="1"/>
          <p:nvPr/>
        </p:nvSpPr>
        <p:spPr>
          <a:xfrm>
            <a:off x="11366018" y="2214985"/>
            <a:ext cx="182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200" dirty="0"/>
              <a:t>2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97B0AFF-4042-8B5F-D529-A3003F799012}"/>
              </a:ext>
            </a:extLst>
          </p:cNvPr>
          <p:cNvSpPr/>
          <p:nvPr/>
        </p:nvSpPr>
        <p:spPr>
          <a:xfrm>
            <a:off x="8812406" y="5526157"/>
            <a:ext cx="268357" cy="1888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3BA82E-4430-E619-CD68-BE67A5330F0C}"/>
              </a:ext>
            </a:extLst>
          </p:cNvPr>
          <p:cNvSpPr txBox="1"/>
          <p:nvPr/>
        </p:nvSpPr>
        <p:spPr>
          <a:xfrm>
            <a:off x="8527621" y="5493923"/>
            <a:ext cx="182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200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06E62-7954-132E-75B9-CF9F9260EE10}"/>
              </a:ext>
            </a:extLst>
          </p:cNvPr>
          <p:cNvSpPr txBox="1"/>
          <p:nvPr/>
        </p:nvSpPr>
        <p:spPr>
          <a:xfrm>
            <a:off x="2125711" y="5970886"/>
            <a:ext cx="2084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IMAGEN ORIGINAL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D24E2-677F-FD95-6A6B-5DBABCD8B4D1}"/>
              </a:ext>
            </a:extLst>
          </p:cNvPr>
          <p:cNvSpPr txBox="1"/>
          <p:nvPr/>
        </p:nvSpPr>
        <p:spPr>
          <a:xfrm>
            <a:off x="7026290" y="5970886"/>
            <a:ext cx="4108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IMAGEN CON CAMPOS A SELECCIONAR</a:t>
            </a:r>
          </a:p>
        </p:txBody>
      </p:sp>
    </p:spTree>
    <p:extLst>
      <p:ext uri="{BB962C8B-B14F-4D97-AF65-F5344CB8AC3E}">
        <p14:creationId xmlns:p14="http://schemas.microsoft.com/office/powerpoint/2010/main" val="182130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>
            <a:spLocks noGrp="1"/>
          </p:cNvSpPr>
          <p:nvPr>
            <p:ph type="subTitle" idx="4294967295"/>
          </p:nvPr>
        </p:nvSpPr>
        <p:spPr>
          <a:xfrm>
            <a:off x="2122353" y="4313835"/>
            <a:ext cx="3732801" cy="939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 defTabSz="457200">
              <a:buSzPts val="2000"/>
              <a:buNone/>
            </a:pPr>
            <a:r>
              <a:rPr lang="en-US" dirty="0" err="1"/>
              <a:t>Aprender</a:t>
            </a:r>
            <a:r>
              <a:rPr lang="en-US" dirty="0"/>
              <a:t> </a:t>
            </a:r>
            <a:r>
              <a:rPr lang="en-US" dirty="0" err="1"/>
              <a:t>que</a:t>
            </a:r>
            <a:r>
              <a:rPr lang="en-US" dirty="0"/>
              <a:t> es 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conciliación</a:t>
            </a:r>
            <a:r>
              <a:rPr lang="en-US" dirty="0"/>
              <a:t> de </a:t>
            </a:r>
            <a:r>
              <a:rPr lang="en-US" dirty="0" err="1"/>
              <a:t>Subsidiario</a:t>
            </a:r>
            <a:r>
              <a:rPr lang="en-US" dirty="0"/>
              <a:t> vs. </a:t>
            </a:r>
            <a:r>
              <a:rPr lang="en-US" dirty="0" err="1"/>
              <a:t>el</a:t>
            </a:r>
            <a:r>
              <a:rPr lang="en-US" dirty="0"/>
              <a:t> Sistema Financiero</a:t>
            </a:r>
            <a:endParaRPr lang="en-US" sz="2133" dirty="0">
              <a:solidFill>
                <a:schemeClr val="dk1"/>
              </a:solidFill>
              <a:latin typeface="Rockwell Nova" panose="020F0502020204030204" pitchFamily="18" charset="0"/>
              <a:ea typeface="Lato"/>
              <a:cs typeface="Lato"/>
            </a:endParaRPr>
          </a:p>
        </p:txBody>
      </p:sp>
      <p:sp>
        <p:nvSpPr>
          <p:cNvPr id="329" name="Google Shape;329;p35"/>
          <p:cNvSpPr txBox="1">
            <a:spLocks noGrp="1"/>
          </p:cNvSpPr>
          <p:nvPr>
            <p:ph type="title" idx="4294967295"/>
          </p:nvPr>
        </p:nvSpPr>
        <p:spPr>
          <a:xfrm>
            <a:off x="1011155" y="559146"/>
            <a:ext cx="10271125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Objetivos</a:t>
            </a: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sp>
        <p:nvSpPr>
          <p:cNvPr id="334" name="Google Shape;334;p35"/>
          <p:cNvSpPr txBox="1">
            <a:spLocks noGrp="1"/>
          </p:cNvSpPr>
          <p:nvPr>
            <p:ph type="subTitle" idx="4294967295"/>
          </p:nvPr>
        </p:nvSpPr>
        <p:spPr>
          <a:xfrm>
            <a:off x="2122353" y="2364264"/>
            <a:ext cx="3768282" cy="76358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 defTabSz="457200">
              <a:buSzPts val="2000"/>
              <a:buNone/>
            </a:pPr>
            <a:r>
              <a:rPr lang="en-US" sz="2133" dirty="0" err="1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  <a:sym typeface="Red Hat Display"/>
              </a:rPr>
              <a:t>Conocer</a:t>
            </a:r>
            <a:r>
              <a:rPr lang="en-US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  <a:sym typeface="Red Hat Display"/>
              </a:rPr>
              <a:t> que es un </a:t>
            </a:r>
            <a:r>
              <a:rPr lang="en-US" sz="2133" dirty="0" err="1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  <a:sym typeface="Red Hat Display"/>
              </a:rPr>
              <a:t>subsidiario</a:t>
            </a:r>
            <a:endParaRPr lang="en-US" sz="2133" dirty="0">
              <a:solidFill>
                <a:schemeClr val="dk1"/>
              </a:solidFill>
              <a:latin typeface="Rockwell Nova" panose="020F0502020204030204" pitchFamily="18" charset="0"/>
              <a:ea typeface="Lato"/>
              <a:cs typeface="Lato"/>
              <a:sym typeface="Red Hat Display"/>
            </a:endParaRPr>
          </a:p>
        </p:txBody>
      </p:sp>
      <p:sp>
        <p:nvSpPr>
          <p:cNvPr id="335" name="Google Shape;335;p35"/>
          <p:cNvSpPr txBox="1">
            <a:spLocks noGrp="1"/>
          </p:cNvSpPr>
          <p:nvPr>
            <p:ph type="subTitle" idx="4294967295"/>
          </p:nvPr>
        </p:nvSpPr>
        <p:spPr>
          <a:xfrm>
            <a:off x="7392681" y="2277744"/>
            <a:ext cx="4042235" cy="9366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 defTabSz="457200">
              <a:buSzPts val="2000"/>
              <a:buNone/>
            </a:pPr>
            <a:r>
              <a:rPr lang="en-US" sz="2133" dirty="0" err="1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Comprender</a:t>
            </a:r>
            <a:r>
              <a:rPr lang="en-US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 el </a:t>
            </a:r>
            <a:r>
              <a:rPr lang="en-US" sz="2133" dirty="0" err="1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uso</a:t>
            </a:r>
            <a:r>
              <a:rPr lang="en-US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 y </a:t>
            </a:r>
            <a:r>
              <a:rPr lang="en-US" sz="2133" dirty="0" err="1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ventajas</a:t>
            </a:r>
            <a:r>
              <a:rPr lang="en-US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 de </a:t>
            </a:r>
            <a:r>
              <a:rPr lang="en-US" sz="2133" dirty="0" err="1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llevar</a:t>
            </a:r>
            <a:r>
              <a:rPr lang="en-US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 un </a:t>
            </a:r>
            <a:r>
              <a:rPr lang="en-US" sz="2133" dirty="0" err="1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subsidiario</a:t>
            </a:r>
            <a:endParaRPr lang="en-US" sz="2133" dirty="0">
              <a:solidFill>
                <a:schemeClr val="dk1"/>
              </a:solidFill>
              <a:latin typeface="Rockwell Nova" panose="020F0502020204030204" pitchFamily="18" charset="0"/>
              <a:ea typeface="Lato"/>
              <a:cs typeface="Lato"/>
            </a:endParaRPr>
          </a:p>
        </p:txBody>
      </p:sp>
      <p:sp>
        <p:nvSpPr>
          <p:cNvPr id="336" name="Google Shape;336;p35"/>
          <p:cNvSpPr txBox="1">
            <a:spLocks noGrp="1"/>
          </p:cNvSpPr>
          <p:nvPr>
            <p:ph type="subTitle" idx="4294967295"/>
          </p:nvPr>
        </p:nvSpPr>
        <p:spPr>
          <a:xfrm>
            <a:off x="7392681" y="4305017"/>
            <a:ext cx="4264444" cy="939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 defTabSz="457200">
              <a:buSzPts val="2000"/>
              <a:buNone/>
            </a:pPr>
            <a:r>
              <a:rPr lang="en-US" sz="2133" dirty="0" err="1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Identificar</a:t>
            </a:r>
            <a:r>
              <a:rPr lang="en-US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 las </a:t>
            </a:r>
            <a:r>
              <a:rPr lang="en-US" sz="2133" dirty="0" err="1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herramientas</a:t>
            </a:r>
            <a:r>
              <a:rPr lang="en-US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 para </a:t>
            </a:r>
            <a:r>
              <a:rPr lang="en-US" sz="2133" dirty="0" err="1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realizar</a:t>
            </a:r>
            <a:r>
              <a:rPr lang="en-US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 </a:t>
            </a:r>
            <a:r>
              <a:rPr lang="en-US" sz="2133" dirty="0" err="1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una</a:t>
            </a:r>
            <a:r>
              <a:rPr lang="en-US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 </a:t>
            </a:r>
            <a:r>
              <a:rPr lang="en-US" sz="2133" dirty="0" err="1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</a:rPr>
              <a:t>conciliación</a:t>
            </a:r>
            <a:endParaRPr lang="en-US" sz="2133" dirty="0">
              <a:solidFill>
                <a:schemeClr val="dk1"/>
              </a:solidFill>
              <a:latin typeface="Rockwell Nova" panose="020F0502020204030204" pitchFamily="18" charset="0"/>
              <a:ea typeface="Lato"/>
              <a:cs typeface="Lato"/>
            </a:endParaRPr>
          </a:p>
        </p:txBody>
      </p:sp>
      <p:grpSp>
        <p:nvGrpSpPr>
          <p:cNvPr id="14" name="Google Shape;5872;p63"/>
          <p:cNvGrpSpPr/>
          <p:nvPr/>
        </p:nvGrpSpPr>
        <p:grpSpPr>
          <a:xfrm>
            <a:off x="6289086" y="2071632"/>
            <a:ext cx="1007541" cy="1063299"/>
            <a:chOff x="-60255350" y="3733825"/>
            <a:chExt cx="316650" cy="316550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grpSpPr>
        <p:sp>
          <p:nvSpPr>
            <p:cNvPr id="15" name="Google Shape;5873;p63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5874;p63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5875;p63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5876;p63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5877;p63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5878;p63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5879;p63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" name="Google Shape;5831;p63"/>
          <p:cNvSpPr/>
          <p:nvPr/>
        </p:nvSpPr>
        <p:spPr>
          <a:xfrm>
            <a:off x="1068508" y="2071632"/>
            <a:ext cx="887425" cy="991308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Google Shape;5726;p63"/>
          <p:cNvSpPr/>
          <p:nvPr/>
        </p:nvSpPr>
        <p:spPr>
          <a:xfrm>
            <a:off x="6294374" y="4324643"/>
            <a:ext cx="974452" cy="852887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24" name="Google Shape;5819;p63"/>
          <p:cNvGrpSpPr/>
          <p:nvPr/>
        </p:nvGrpSpPr>
        <p:grpSpPr>
          <a:xfrm>
            <a:off x="1068508" y="4200646"/>
            <a:ext cx="931599" cy="852887"/>
            <a:chOff x="-62511900" y="4129100"/>
            <a:chExt cx="304050" cy="282000"/>
          </a:xfrm>
          <a:solidFill>
            <a:schemeClr val="bg2">
              <a:lumMod val="75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grpSpPr>
        <p:sp>
          <p:nvSpPr>
            <p:cNvPr id="25" name="Google Shape;5820;p63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5821;p63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5822;p63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5823;p63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5824;p63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8" name="Picture 6" descr="logo_recinto_riopiedras">
            <a:extLst>
              <a:ext uri="{FF2B5EF4-FFF2-40B4-BE49-F238E27FC236}">
                <a16:creationId xmlns:a16="http://schemas.microsoft.com/office/drawing/2014/main" id="{E89338F7-5491-CB7B-262A-0009BE1A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280" y="6035758"/>
            <a:ext cx="681240" cy="6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069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20895"/>
          </a:xfrm>
        </p:spPr>
        <p:txBody>
          <a:bodyPr/>
          <a:lstStyle/>
          <a:p>
            <a:pPr algn="ctr"/>
            <a:r>
              <a:rPr lang="en-US" dirty="0"/>
              <a:t>Balances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sistema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286" y="1505527"/>
            <a:ext cx="6871523" cy="4807350"/>
          </a:xfrm>
          <a:prstGeom prst="rect">
            <a:avLst/>
          </a:prstGeom>
        </p:spPr>
      </p:pic>
      <p:pic>
        <p:nvPicPr>
          <p:cNvPr id="4" name="Picture 6" descr="logo_recinto_riopiedras">
            <a:extLst>
              <a:ext uri="{FF2B5EF4-FFF2-40B4-BE49-F238E27FC236}">
                <a16:creationId xmlns:a16="http://schemas.microsoft.com/office/drawing/2014/main" id="{0DC208F1-8305-D099-5D4A-729BE31C2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820" y="6179723"/>
            <a:ext cx="596096" cy="59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56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8" y="1686920"/>
            <a:ext cx="5191947" cy="4373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48947"/>
            <a:ext cx="10058400" cy="122409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CóMO</a:t>
            </a:r>
            <a:r>
              <a:rPr lang="en-US" sz="4400" dirty="0"/>
              <a:t> VERIFICAR AL DETALLE LAS TRANSACCIONES</a:t>
            </a:r>
          </a:p>
        </p:txBody>
      </p:sp>
      <p:sp>
        <p:nvSpPr>
          <p:cNvPr id="3" name="Left Arrow 6">
            <a:extLst>
              <a:ext uri="{FF2B5EF4-FFF2-40B4-BE49-F238E27FC236}">
                <a16:creationId xmlns:a16="http://schemas.microsoft.com/office/drawing/2014/main" id="{8FF9F911-0F26-8BD2-B053-AE4877F41BF3}"/>
              </a:ext>
            </a:extLst>
          </p:cNvPr>
          <p:cNvSpPr/>
          <p:nvPr/>
        </p:nvSpPr>
        <p:spPr>
          <a:xfrm>
            <a:off x="2104293" y="2206566"/>
            <a:ext cx="267854" cy="140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09" y="1686921"/>
            <a:ext cx="5856205" cy="4373173"/>
          </a:xfrm>
          <a:prstGeom prst="rect">
            <a:avLst/>
          </a:prstGeom>
        </p:spPr>
      </p:pic>
      <p:pic>
        <p:nvPicPr>
          <p:cNvPr id="4" name="Picture 6" descr="logo_recinto_riopiedras">
            <a:extLst>
              <a:ext uri="{FF2B5EF4-FFF2-40B4-BE49-F238E27FC236}">
                <a16:creationId xmlns:a16="http://schemas.microsoft.com/office/drawing/2014/main" id="{DB9F3B7A-78B8-AD13-904B-1FA99A5B0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820" y="6179723"/>
            <a:ext cx="596096" cy="59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847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11AA-9094-349C-5FE1-5B16202F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51" y="138545"/>
            <a:ext cx="10667585" cy="923267"/>
          </a:xfrm>
        </p:spPr>
        <p:txBody>
          <a:bodyPr>
            <a:normAutofit/>
          </a:bodyPr>
          <a:lstStyle/>
          <a:p>
            <a:pPr algn="ctr"/>
            <a:r>
              <a:rPr lang="es-PR" sz="4000"/>
              <a:t>Ejemplo de gastos en Factura</a:t>
            </a:r>
            <a:endParaRPr lang="es-P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4" y="957639"/>
            <a:ext cx="10964362" cy="5611550"/>
          </a:xfrm>
          <a:prstGeom prst="rect">
            <a:avLst/>
          </a:prstGeom>
        </p:spPr>
      </p:pic>
      <p:pic>
        <p:nvPicPr>
          <p:cNvPr id="4" name="Picture 6" descr="logo_recinto_riopiedras">
            <a:extLst>
              <a:ext uri="{FF2B5EF4-FFF2-40B4-BE49-F238E27FC236}">
                <a16:creationId xmlns:a16="http://schemas.microsoft.com/office/drawing/2014/main" id="{C69E3087-75EC-0D35-B328-F3497928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820" y="6179723"/>
            <a:ext cx="596096" cy="59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75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853F5-022E-E68C-C0C5-9534BA5E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350" y="2273750"/>
            <a:ext cx="6057144" cy="1326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2A4BD222-1BD3-301D-D38A-F17227F3D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5943" y="1666469"/>
            <a:ext cx="2942905" cy="29429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4444B5-B5FF-81D4-A63D-79D7C733E2BF}"/>
              </a:ext>
            </a:extLst>
          </p:cNvPr>
          <p:cNvSpPr txBox="1">
            <a:spLocks/>
          </p:cNvSpPr>
          <p:nvPr/>
        </p:nvSpPr>
        <p:spPr>
          <a:xfrm>
            <a:off x="4928018" y="1144486"/>
            <a:ext cx="6057144" cy="1326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6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60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Dudas</a:t>
            </a:r>
            <a:r>
              <a:rPr lang="en-US" sz="6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866F0F-59CE-F2F6-A7F6-140166A0CAF9}"/>
              </a:ext>
            </a:extLst>
          </p:cNvPr>
          <p:cNvSpPr txBox="1">
            <a:spLocks/>
          </p:cNvSpPr>
          <p:nvPr/>
        </p:nvSpPr>
        <p:spPr>
          <a:xfrm>
            <a:off x="6073251" y="3524241"/>
            <a:ext cx="4546483" cy="18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Correos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electrónicos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  <a:p>
            <a:pPr marL="285750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Ana.feliciano1@upr.edu</a:t>
            </a:r>
          </a:p>
          <a:p>
            <a:pPr marL="285750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SABRINA.TORRES1@UPR.EDU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9E17C2-32C4-DA8A-A0AA-B7A7978FC0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4346" y="4912811"/>
            <a:ext cx="2437017" cy="1196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070" y="699986"/>
            <a:ext cx="3675570" cy="1123476"/>
          </a:xfrm>
          <a:prstGeom prst="rect">
            <a:avLst/>
          </a:prstGeom>
        </p:spPr>
      </p:pic>
      <p:pic>
        <p:nvPicPr>
          <p:cNvPr id="22" name="Picture 6" descr="logo_recinto_riopiedras">
            <a:extLst>
              <a:ext uri="{FF2B5EF4-FFF2-40B4-BE49-F238E27FC236}">
                <a16:creationId xmlns:a16="http://schemas.microsoft.com/office/drawing/2014/main" id="{E89338F7-5491-CB7B-262A-0009BE1A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20" y="5258065"/>
            <a:ext cx="1084539" cy="107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44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0E6AA9D-0E7F-91F7-C329-56B74E02A734}"/>
              </a:ext>
            </a:extLst>
          </p:cNvPr>
          <p:cNvSpPr/>
          <p:nvPr/>
        </p:nvSpPr>
        <p:spPr>
          <a:xfrm>
            <a:off x="9401065" y="3587524"/>
            <a:ext cx="979600" cy="6154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62A4F7-200F-8E73-C70E-BC8812E037DC}"/>
              </a:ext>
            </a:extLst>
          </p:cNvPr>
          <p:cNvSpPr/>
          <p:nvPr/>
        </p:nvSpPr>
        <p:spPr>
          <a:xfrm>
            <a:off x="7786337" y="3592483"/>
            <a:ext cx="979600" cy="6154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C50160-24B0-6164-4E4A-59EF432406DB}"/>
              </a:ext>
            </a:extLst>
          </p:cNvPr>
          <p:cNvSpPr/>
          <p:nvPr/>
        </p:nvSpPr>
        <p:spPr>
          <a:xfrm>
            <a:off x="6175828" y="3587524"/>
            <a:ext cx="979600" cy="6154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113A2B-AE43-13B8-BDD9-A7F86CC7787F}"/>
              </a:ext>
            </a:extLst>
          </p:cNvPr>
          <p:cNvSpPr/>
          <p:nvPr/>
        </p:nvSpPr>
        <p:spPr>
          <a:xfrm>
            <a:off x="4469048" y="3587524"/>
            <a:ext cx="979600" cy="6154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063C32-C9D6-CDFF-4DEE-F26152A654DE}"/>
              </a:ext>
            </a:extLst>
          </p:cNvPr>
          <p:cNvSpPr/>
          <p:nvPr/>
        </p:nvSpPr>
        <p:spPr>
          <a:xfrm>
            <a:off x="2809998" y="3587524"/>
            <a:ext cx="979600" cy="6154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D63294-086D-29F1-7ACA-FD80D7D9F40D}"/>
              </a:ext>
            </a:extLst>
          </p:cNvPr>
          <p:cNvSpPr/>
          <p:nvPr/>
        </p:nvSpPr>
        <p:spPr>
          <a:xfrm>
            <a:off x="1204391" y="3587524"/>
            <a:ext cx="979600" cy="6154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82" name="Google Shape;482;p42"/>
          <p:cNvSpPr txBox="1"/>
          <p:nvPr/>
        </p:nvSpPr>
        <p:spPr>
          <a:xfrm>
            <a:off x="1204391" y="3587524"/>
            <a:ext cx="979600" cy="596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  <a:softEdge rad="12700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000">
                <a:solidFill>
                  <a:schemeClr val="bg1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01</a:t>
            </a:r>
            <a:endParaRPr sz="4000" dirty="0">
              <a:solidFill>
                <a:schemeClr val="bg1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949855" y="489593"/>
            <a:ext cx="10058400" cy="10673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3733" dirty="0"/>
              <a:t>Línea de tiempo - P</a:t>
            </a:r>
            <a:r>
              <a:rPr lang="es-PR" sz="3733" dirty="0"/>
              <a:t>o</a:t>
            </a:r>
            <a:r>
              <a:rPr lang="en" sz="3733" dirty="0"/>
              <a:t>st Award</a:t>
            </a:r>
            <a:br>
              <a:rPr lang="en" sz="3733" dirty="0"/>
            </a:br>
            <a:endParaRPr sz="3733" dirty="0"/>
          </a:p>
        </p:txBody>
      </p:sp>
      <p:sp>
        <p:nvSpPr>
          <p:cNvPr id="477" name="Google Shape;477;p42"/>
          <p:cNvSpPr txBox="1"/>
          <p:nvPr/>
        </p:nvSpPr>
        <p:spPr>
          <a:xfrm flipH="1">
            <a:off x="484005" y="1778427"/>
            <a:ext cx="2416400" cy="129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  <a:sym typeface="Lato"/>
              </a:rPr>
              <a:t>Award Aprobado</a:t>
            </a:r>
            <a:endParaRPr sz="2133" dirty="0">
              <a:solidFill>
                <a:schemeClr val="dk1"/>
              </a:solidFill>
              <a:latin typeface="Rockwell Nova" panose="020F0502020204030204" pitchFamily="18" charset="0"/>
              <a:ea typeface="Lato"/>
              <a:cs typeface="Lato"/>
              <a:sym typeface="Lato"/>
            </a:endParaRPr>
          </a:p>
        </p:txBody>
      </p:sp>
      <p:sp>
        <p:nvSpPr>
          <p:cNvPr id="478" name="Google Shape;478;p42"/>
          <p:cNvSpPr txBox="1"/>
          <p:nvPr/>
        </p:nvSpPr>
        <p:spPr>
          <a:xfrm flipH="1">
            <a:off x="3773043" y="1778427"/>
            <a:ext cx="2416400" cy="1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  <a:sym typeface="Lato"/>
              </a:rPr>
              <a:t>Desglose de presupuesto por partidas</a:t>
            </a:r>
            <a:endParaRPr sz="2133" dirty="0">
              <a:solidFill>
                <a:schemeClr val="dk1"/>
              </a:solidFill>
              <a:latin typeface="Rockwell Nova" panose="020F0502020204030204" pitchFamily="18" charset="0"/>
              <a:ea typeface="Lato"/>
              <a:cs typeface="Lato"/>
              <a:sym typeface="Lato"/>
            </a:endParaRPr>
          </a:p>
        </p:txBody>
      </p:sp>
      <p:sp>
        <p:nvSpPr>
          <p:cNvPr id="479" name="Google Shape;479;p42"/>
          <p:cNvSpPr txBox="1"/>
          <p:nvPr/>
        </p:nvSpPr>
        <p:spPr>
          <a:xfrm flipH="1">
            <a:off x="7026821" y="1784140"/>
            <a:ext cx="2416400" cy="1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  <a:sym typeface="Lato"/>
              </a:rPr>
              <a:t>Entradas de gastos y obligaciones</a:t>
            </a:r>
            <a:endParaRPr sz="2133" dirty="0">
              <a:solidFill>
                <a:schemeClr val="dk1"/>
              </a:solidFill>
              <a:latin typeface="Rockwell Nova" panose="020F0502020204030204" pitchFamily="18" charset="0"/>
              <a:ea typeface="Lato"/>
              <a:cs typeface="Lato"/>
              <a:sym typeface="Lato"/>
            </a:endParaRPr>
          </a:p>
        </p:txBody>
      </p:sp>
      <p:sp>
        <p:nvSpPr>
          <p:cNvPr id="480" name="Google Shape;480;p42"/>
          <p:cNvSpPr txBox="1"/>
          <p:nvPr/>
        </p:nvSpPr>
        <p:spPr>
          <a:xfrm flipH="1">
            <a:off x="2087432" y="4651825"/>
            <a:ext cx="2416400" cy="1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  <a:sym typeface="Lato"/>
              </a:rPr>
              <a:t>Creación de cuenta</a:t>
            </a:r>
            <a:endParaRPr sz="2133" dirty="0">
              <a:solidFill>
                <a:schemeClr val="dk1"/>
              </a:solidFill>
              <a:latin typeface="Rockwell Nova" panose="020F0502020204030204" pitchFamily="18" charset="0"/>
              <a:ea typeface="Lato"/>
              <a:cs typeface="Lato"/>
              <a:sym typeface="Lato"/>
            </a:endParaRPr>
          </a:p>
        </p:txBody>
      </p:sp>
      <p:sp>
        <p:nvSpPr>
          <p:cNvPr id="481" name="Google Shape;481;p42"/>
          <p:cNvSpPr txBox="1"/>
          <p:nvPr/>
        </p:nvSpPr>
        <p:spPr>
          <a:xfrm flipH="1">
            <a:off x="5389036" y="4685163"/>
            <a:ext cx="2416400" cy="1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  <a:sym typeface="Lato"/>
              </a:rPr>
              <a:t>Subsidiario</a:t>
            </a:r>
            <a:endParaRPr sz="2133" dirty="0">
              <a:solidFill>
                <a:schemeClr val="dk1"/>
              </a:solidFill>
              <a:latin typeface="Rockwell Nova" panose="020F0502020204030204" pitchFamily="18" charset="0"/>
              <a:ea typeface="Lato"/>
              <a:cs typeface="Lato"/>
              <a:sym typeface="Lato"/>
            </a:endParaRPr>
          </a:p>
        </p:txBody>
      </p:sp>
      <p:sp>
        <p:nvSpPr>
          <p:cNvPr id="483" name="Google Shape;483;p42"/>
          <p:cNvSpPr txBox="1"/>
          <p:nvPr/>
        </p:nvSpPr>
        <p:spPr>
          <a:xfrm>
            <a:off x="2805832" y="3587524"/>
            <a:ext cx="979600" cy="596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000" dirty="0">
                <a:solidFill>
                  <a:schemeClr val="bg1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02</a:t>
            </a:r>
            <a:endParaRPr sz="4000" dirty="0">
              <a:solidFill>
                <a:schemeClr val="bg1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484" name="Google Shape;484;p42"/>
          <p:cNvSpPr txBox="1"/>
          <p:nvPr/>
        </p:nvSpPr>
        <p:spPr>
          <a:xfrm>
            <a:off x="4437169" y="3587524"/>
            <a:ext cx="979600" cy="596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000" dirty="0">
                <a:solidFill>
                  <a:schemeClr val="bg1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03</a:t>
            </a:r>
            <a:endParaRPr sz="4000" dirty="0">
              <a:solidFill>
                <a:schemeClr val="bg1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485" name="Google Shape;485;p42"/>
          <p:cNvSpPr txBox="1"/>
          <p:nvPr/>
        </p:nvSpPr>
        <p:spPr>
          <a:xfrm>
            <a:off x="6171609" y="3587524"/>
            <a:ext cx="979600" cy="596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000" dirty="0">
                <a:solidFill>
                  <a:schemeClr val="bg1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04</a:t>
            </a:r>
            <a:endParaRPr sz="4000" dirty="0">
              <a:solidFill>
                <a:schemeClr val="bg1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486" name="Google Shape;486;p42"/>
          <p:cNvSpPr txBox="1"/>
          <p:nvPr/>
        </p:nvSpPr>
        <p:spPr>
          <a:xfrm>
            <a:off x="7751879" y="3606172"/>
            <a:ext cx="979600" cy="596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000" dirty="0">
                <a:solidFill>
                  <a:schemeClr val="bg1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05</a:t>
            </a:r>
            <a:endParaRPr sz="4000" dirty="0">
              <a:solidFill>
                <a:schemeClr val="bg1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cxnSp>
        <p:nvCxnSpPr>
          <p:cNvPr id="487" name="Google Shape;487;p42"/>
          <p:cNvCxnSpPr>
            <a:cxnSpLocks/>
          </p:cNvCxnSpPr>
          <p:nvPr/>
        </p:nvCxnSpPr>
        <p:spPr>
          <a:xfrm>
            <a:off x="2289490" y="3885924"/>
            <a:ext cx="3978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91" name="Google Shape;491;p42"/>
          <p:cNvCxnSpPr>
            <a:cxnSpLocks/>
          </p:cNvCxnSpPr>
          <p:nvPr/>
        </p:nvCxnSpPr>
        <p:spPr>
          <a:xfrm flipV="1">
            <a:off x="1692205" y="2968032"/>
            <a:ext cx="0" cy="4609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92" name="Google Shape;492;p42"/>
          <p:cNvCxnSpPr>
            <a:cxnSpLocks/>
            <a:endCxn id="480" idx="0"/>
          </p:cNvCxnSpPr>
          <p:nvPr/>
        </p:nvCxnSpPr>
        <p:spPr>
          <a:xfrm>
            <a:off x="3295632" y="4299774"/>
            <a:ext cx="0" cy="35205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93" name="Google Shape;493;p42"/>
          <p:cNvCxnSpPr>
            <a:cxnSpLocks/>
          </p:cNvCxnSpPr>
          <p:nvPr/>
        </p:nvCxnSpPr>
        <p:spPr>
          <a:xfrm flipV="1">
            <a:off x="4922927" y="3022761"/>
            <a:ext cx="0" cy="4062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94" name="Google Shape;494;p42"/>
          <p:cNvCxnSpPr>
            <a:cxnSpLocks/>
            <a:endCxn id="481" idx="0"/>
          </p:cNvCxnSpPr>
          <p:nvPr/>
        </p:nvCxnSpPr>
        <p:spPr>
          <a:xfrm>
            <a:off x="6597236" y="4299774"/>
            <a:ext cx="0" cy="38538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95" name="Google Shape;495;p42"/>
          <p:cNvCxnSpPr>
            <a:cxnSpLocks/>
          </p:cNvCxnSpPr>
          <p:nvPr/>
        </p:nvCxnSpPr>
        <p:spPr>
          <a:xfrm flipV="1">
            <a:off x="8211965" y="3034140"/>
            <a:ext cx="0" cy="39486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6" name="Google Shape;481;p42"/>
          <p:cNvSpPr txBox="1"/>
          <p:nvPr/>
        </p:nvSpPr>
        <p:spPr>
          <a:xfrm flipH="1">
            <a:off x="8591855" y="4648015"/>
            <a:ext cx="2416400" cy="1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133" dirty="0">
                <a:solidFill>
                  <a:schemeClr val="dk1"/>
                </a:solidFill>
                <a:latin typeface="Rockwell Nova" panose="020F0502020204030204" pitchFamily="18" charset="0"/>
                <a:ea typeface="Lato"/>
                <a:cs typeface="Lato"/>
                <a:sym typeface="Lato"/>
              </a:rPr>
              <a:t>Cierre de Cuenta</a:t>
            </a:r>
            <a:endParaRPr sz="2133" dirty="0">
              <a:solidFill>
                <a:schemeClr val="dk1"/>
              </a:solidFill>
              <a:latin typeface="Rockwell Nova" panose="020F0502020204030204" pitchFamily="18" charset="0"/>
              <a:ea typeface="Lato"/>
              <a:cs typeface="Lato"/>
              <a:sym typeface="Lato"/>
            </a:endParaRPr>
          </a:p>
        </p:txBody>
      </p:sp>
      <p:sp>
        <p:nvSpPr>
          <p:cNvPr id="80" name="Google Shape;486;p42"/>
          <p:cNvSpPr txBox="1"/>
          <p:nvPr/>
        </p:nvSpPr>
        <p:spPr>
          <a:xfrm>
            <a:off x="9387778" y="3587524"/>
            <a:ext cx="979600" cy="596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000" dirty="0">
                <a:solidFill>
                  <a:schemeClr val="bg1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06</a:t>
            </a:r>
            <a:endParaRPr sz="4000" dirty="0">
              <a:solidFill>
                <a:schemeClr val="bg1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cxnSp>
        <p:nvCxnSpPr>
          <p:cNvPr id="88" name="Google Shape;494;p42"/>
          <p:cNvCxnSpPr>
            <a:cxnSpLocks/>
          </p:cNvCxnSpPr>
          <p:nvPr/>
        </p:nvCxnSpPr>
        <p:spPr>
          <a:xfrm>
            <a:off x="9800055" y="4299774"/>
            <a:ext cx="2472" cy="37064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" name="Google Shape;487;p42">
            <a:extLst>
              <a:ext uri="{FF2B5EF4-FFF2-40B4-BE49-F238E27FC236}">
                <a16:creationId xmlns:a16="http://schemas.microsoft.com/office/drawing/2014/main" id="{A793F90E-CFB4-0016-62EA-10FFDF4ADD93}"/>
              </a:ext>
            </a:extLst>
          </p:cNvPr>
          <p:cNvCxnSpPr>
            <a:cxnSpLocks/>
          </p:cNvCxnSpPr>
          <p:nvPr/>
        </p:nvCxnSpPr>
        <p:spPr>
          <a:xfrm>
            <a:off x="3919345" y="3880718"/>
            <a:ext cx="3978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" name="Google Shape;487;p42">
            <a:extLst>
              <a:ext uri="{FF2B5EF4-FFF2-40B4-BE49-F238E27FC236}">
                <a16:creationId xmlns:a16="http://schemas.microsoft.com/office/drawing/2014/main" id="{29174FE4-4F12-54AE-5168-7CC56D587D1A}"/>
              </a:ext>
            </a:extLst>
          </p:cNvPr>
          <p:cNvCxnSpPr>
            <a:cxnSpLocks/>
          </p:cNvCxnSpPr>
          <p:nvPr/>
        </p:nvCxnSpPr>
        <p:spPr>
          <a:xfrm>
            <a:off x="5581186" y="3895248"/>
            <a:ext cx="3978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487;p42">
            <a:extLst>
              <a:ext uri="{FF2B5EF4-FFF2-40B4-BE49-F238E27FC236}">
                <a16:creationId xmlns:a16="http://schemas.microsoft.com/office/drawing/2014/main" id="{D2395704-3AE2-5E78-5849-E08B9B509177}"/>
              </a:ext>
            </a:extLst>
          </p:cNvPr>
          <p:cNvCxnSpPr>
            <a:cxnSpLocks/>
          </p:cNvCxnSpPr>
          <p:nvPr/>
        </p:nvCxnSpPr>
        <p:spPr>
          <a:xfrm>
            <a:off x="8860694" y="3914185"/>
            <a:ext cx="3978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" name="Google Shape;487;p42">
            <a:extLst>
              <a:ext uri="{FF2B5EF4-FFF2-40B4-BE49-F238E27FC236}">
                <a16:creationId xmlns:a16="http://schemas.microsoft.com/office/drawing/2014/main" id="{9A97207C-9861-1351-369B-CF1E2A4F7AC7}"/>
              </a:ext>
            </a:extLst>
          </p:cNvPr>
          <p:cNvCxnSpPr>
            <a:cxnSpLocks/>
          </p:cNvCxnSpPr>
          <p:nvPr/>
        </p:nvCxnSpPr>
        <p:spPr>
          <a:xfrm>
            <a:off x="7226175" y="3914185"/>
            <a:ext cx="3978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33" name="Picture 6" descr="logo_recinto_riopiedras">
            <a:extLst>
              <a:ext uri="{FF2B5EF4-FFF2-40B4-BE49-F238E27FC236}">
                <a16:creationId xmlns:a16="http://schemas.microsoft.com/office/drawing/2014/main" id="{E89338F7-5491-CB7B-262A-0009BE1A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280" y="6035758"/>
            <a:ext cx="681240" cy="6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0"/>
      <p:bldP spid="478" grpId="0"/>
      <p:bldP spid="479" grpId="0"/>
      <p:bldP spid="480" grpId="0"/>
      <p:bldP spid="481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548" y="34941"/>
            <a:ext cx="4193674" cy="160934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dirty="0"/>
              <a:t>Award </a:t>
            </a:r>
            <a:r>
              <a:rPr lang="en-US" sz="4800" dirty="0" err="1"/>
              <a:t>Aprobado</a:t>
            </a:r>
            <a:endParaRPr lang="en-US" sz="4800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549B8D0-C58B-25E5-B01D-E27B50B19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47105" y="309223"/>
            <a:ext cx="5412812" cy="62395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 descr="logo_recinto_riopiedras">
            <a:extLst>
              <a:ext uri="{FF2B5EF4-FFF2-40B4-BE49-F238E27FC236}">
                <a16:creationId xmlns:a16="http://schemas.microsoft.com/office/drawing/2014/main" id="{E89338F7-5491-CB7B-262A-0009BE1A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280" y="6046268"/>
            <a:ext cx="681240" cy="6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9227590"/>
              </p:ext>
            </p:extLst>
          </p:nvPr>
        </p:nvGraphicFramePr>
        <p:xfrm>
          <a:off x="7917316" y="1114732"/>
          <a:ext cx="4164137" cy="543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4310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s-PR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s-PR"/>
            </a:p>
          </p:txBody>
        </p:sp>
      </p:grpSp>
      <p:sp>
        <p:nvSpPr>
          <p:cNvPr id="234" name="Rectangle 233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1" name="Picture 200" descr="Calculadora y bloc de notas">
            <a:extLst>
              <a:ext uri="{FF2B5EF4-FFF2-40B4-BE49-F238E27FC236}">
                <a16:creationId xmlns:a16="http://schemas.microsoft.com/office/drawing/2014/main" id="{D6BCB383-D822-95E3-2365-1F732D8D36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91" t="2339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36" name="Rectangle 235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7;p38"/>
          <p:cNvSpPr txBox="1">
            <a:spLocks noGrp="1"/>
          </p:cNvSpPr>
          <p:nvPr>
            <p:ph type="title" idx="4294967295"/>
          </p:nvPr>
        </p:nvSpPr>
        <p:spPr>
          <a:xfrm>
            <a:off x="1159650" y="4774942"/>
            <a:ext cx="9085940" cy="147222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Subsidiario</a:t>
            </a:r>
            <a:endParaRPr lang="en-US" sz="7400" dirty="0">
              <a:blipFill dpi="0" rotWithShape="1">
                <a:blip r:embed="rId5"/>
                <a:srcRect/>
                <a:tile tx="6350" ty="-127000" sx="65000" sy="64000" flip="none" algn="tl"/>
              </a:blipFill>
            </a:endParaRP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FA08BC01-A289-44B6-9133-2814052F9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A9CD65F9-B9FF-4981-AB43-F25748584E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782EC907-6C80-4890-9ECB-3019DBC4DF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6" descr="logo_recinto_riopiedras">
            <a:extLst>
              <a:ext uri="{FF2B5EF4-FFF2-40B4-BE49-F238E27FC236}">
                <a16:creationId xmlns:a16="http://schemas.microsoft.com/office/drawing/2014/main" id="{E89338F7-5491-CB7B-262A-0009BE1A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02" y="5041735"/>
            <a:ext cx="1318216" cy="131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7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s-PR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s-PR"/>
            </a:p>
          </p:txBody>
        </p:sp>
      </p:grpSp>
      <p:sp useBgFill="1">
        <p:nvSpPr>
          <p:cNvPr id="90" name="Rectangle 7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7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sp>
        <p:nvSpPr>
          <p:cNvPr id="92" name="Rectangle 7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D00AE-1D94-E104-C5D5-B3160695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/>
              <a:t>¿</a:t>
            </a:r>
            <a:r>
              <a:rPr lang="en-US" sz="5400" dirty="0" err="1"/>
              <a:t>Qué</a:t>
            </a:r>
            <a:r>
              <a:rPr lang="en-US" sz="5400" dirty="0"/>
              <a:t> es un </a:t>
            </a:r>
            <a:r>
              <a:rPr lang="en-US" sz="5400" dirty="0" err="1"/>
              <a:t>subsidiario</a:t>
            </a:r>
            <a:r>
              <a:rPr lang="en-US" sz="5400" dirty="0"/>
              <a:t>?</a:t>
            </a:r>
          </a:p>
        </p:txBody>
      </p:sp>
      <p:pic>
        <p:nvPicPr>
          <p:cNvPr id="4" name="Picture 3" descr="A pen and paper with text on it&#10;&#10;Description automatically generated">
            <a:extLst>
              <a:ext uri="{FF2B5EF4-FFF2-40B4-BE49-F238E27FC236}">
                <a16:creationId xmlns:a16="http://schemas.microsoft.com/office/drawing/2014/main" id="{FA5CD45A-C082-B529-5E7D-8986EC689E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845" r="13242" b="-1"/>
          <a:stretch/>
        </p:blipFill>
        <p:spPr>
          <a:xfrm>
            <a:off x="1007200" y="2265041"/>
            <a:ext cx="4933450" cy="390715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4E2D9F-43D1-B23E-9C21-DD2B65E1A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1353" y="2320412"/>
            <a:ext cx="5028214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82880" indent="-18288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700" dirty="0">
                <a:solidFill>
                  <a:schemeClr val="tx1"/>
                </a:solidFill>
                <a:latin typeface="Rockwell Nova" panose="02060503020205020403" pitchFamily="18" charset="0"/>
              </a:rPr>
              <a:t>Es un diario que servirá para registrar todas las transacciones realizadas durante el proyecto, permitiéndonos llevar un control detallado de los gastos y mantener un balance actualizado del presupuesto. </a:t>
            </a:r>
          </a:p>
          <a:p>
            <a:pPr marL="182880" indent="-18288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700" dirty="0">
                <a:solidFill>
                  <a:schemeClr val="tx1"/>
                </a:solidFill>
                <a:latin typeface="Rockwell Nova" panose="02060503020205020403" pitchFamily="18" charset="0"/>
              </a:rPr>
              <a:t>Nos ayudará a organizar el dinero asignado, establecer prioridades y cumplir con nuestras obligaciones mientras el proyecto avanza.</a:t>
            </a:r>
          </a:p>
          <a:p>
            <a:pPr marL="182880" indent="-18288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700" dirty="0">
                <a:solidFill>
                  <a:schemeClr val="tx1"/>
                </a:solidFill>
                <a:latin typeface="Rockwell Nova" panose="02060503020205020403" pitchFamily="18" charset="0"/>
              </a:rPr>
              <a:t> Mantener un subsidiario actualizado y detallado es crucial para asegurar un uso eficiente y responsable de los fondos disponibles.</a:t>
            </a:r>
            <a:endParaRPr lang="es-PR" sz="1700" dirty="0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6" descr="logo_recinto_riopiedras">
            <a:extLst>
              <a:ext uri="{FF2B5EF4-FFF2-40B4-BE49-F238E27FC236}">
                <a16:creationId xmlns:a16="http://schemas.microsoft.com/office/drawing/2014/main" id="{E89338F7-5491-CB7B-262A-0009BE1A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704" y="6119322"/>
            <a:ext cx="681240" cy="6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78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DFCE-C385-ED4F-D9A8-54B13CDE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14" y="190523"/>
            <a:ext cx="10058400" cy="1001996"/>
          </a:xfrm>
        </p:spPr>
        <p:txBody>
          <a:bodyPr/>
          <a:lstStyle/>
          <a:p>
            <a:pPr algn="ctr"/>
            <a:r>
              <a:rPr lang="es-PR" dirty="0"/>
              <a:t>Plantilla de subsidiario</a:t>
            </a:r>
          </a:p>
        </p:txBody>
      </p:sp>
      <p:pic>
        <p:nvPicPr>
          <p:cNvPr id="4" name="Picture 6" descr="logo_recinto_riopiedras">
            <a:extLst>
              <a:ext uri="{FF2B5EF4-FFF2-40B4-BE49-F238E27FC236}">
                <a16:creationId xmlns:a16="http://schemas.microsoft.com/office/drawing/2014/main" id="{E89338F7-5491-CB7B-262A-0009BE1A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280" y="6035758"/>
            <a:ext cx="681240" cy="6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2F8765-53D2-5951-F1FA-A22DBCF9B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39" y="1192519"/>
            <a:ext cx="10649150" cy="50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5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D223-E0D9-354E-9EDB-B37E061E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22" y="141036"/>
            <a:ext cx="10557956" cy="1053223"/>
          </a:xfrm>
        </p:spPr>
        <p:txBody>
          <a:bodyPr/>
          <a:lstStyle/>
          <a:p>
            <a:pPr algn="ctr"/>
            <a:r>
              <a:rPr lang="es-PR" dirty="0"/>
              <a:t>Ejemplo de subsidiario</a:t>
            </a:r>
          </a:p>
        </p:txBody>
      </p:sp>
      <p:pic>
        <p:nvPicPr>
          <p:cNvPr id="5" name="Picture 6" descr="logo_recinto_riopiedras">
            <a:extLst>
              <a:ext uri="{FF2B5EF4-FFF2-40B4-BE49-F238E27FC236}">
                <a16:creationId xmlns:a16="http://schemas.microsoft.com/office/drawing/2014/main" id="{E89338F7-5491-CB7B-262A-0009BE1A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703" y="6125497"/>
            <a:ext cx="633368" cy="63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DCE78C-C15F-F759-F4FD-B384B18E9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85" y="1396034"/>
            <a:ext cx="10800630" cy="4527688"/>
          </a:xfrm>
          <a:prstGeom prst="rect">
            <a:avLst/>
          </a:prstGeom>
        </p:spPr>
      </p:pic>
      <p:sp>
        <p:nvSpPr>
          <p:cNvPr id="3" name="TextBox 2">
            <a:hlinkClick r:id="rId5"/>
          </p:cNvPr>
          <p:cNvSpPr txBox="1"/>
          <p:nvPr/>
        </p:nvSpPr>
        <p:spPr>
          <a:xfrm>
            <a:off x="3028335" y="6125497"/>
            <a:ext cx="223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Ejemplo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140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roup 50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s-PR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s-PR"/>
            </a:p>
          </p:txBody>
        </p:sp>
      </p:grpSp>
      <p:sp useBgFill="1">
        <p:nvSpPr>
          <p:cNvPr id="507" name="Rectangle 50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R"/>
          </a:p>
        </p:txBody>
      </p:sp>
      <p:sp>
        <p:nvSpPr>
          <p:cNvPr id="457" name="Google Shape;457;p41"/>
          <p:cNvSpPr txBox="1">
            <a:spLocks noGrp="1"/>
          </p:cNvSpPr>
          <p:nvPr>
            <p:ph type="title" idx="4294967295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buSzPts val="2000"/>
            </a:pPr>
            <a:r>
              <a:rPr lang="en-US" sz="4800" b="1" dirty="0" err="1"/>
              <a:t>Ventajas</a:t>
            </a:r>
            <a:r>
              <a:rPr lang="en-US" sz="4800" b="1" dirty="0"/>
              <a:t> de </a:t>
            </a:r>
            <a:r>
              <a:rPr lang="en-US" sz="4800" b="1" dirty="0" err="1"/>
              <a:t>llevar</a:t>
            </a:r>
            <a:r>
              <a:rPr lang="en-US" sz="4800" b="1" dirty="0"/>
              <a:t> un </a:t>
            </a:r>
            <a:r>
              <a:rPr lang="en-US" sz="4800" b="1" dirty="0" err="1"/>
              <a:t>subsidiario</a:t>
            </a:r>
            <a:endParaRPr lang="en-US" sz="4800" b="1" dirty="0"/>
          </a:p>
        </p:txBody>
      </p:sp>
      <p:pic>
        <p:nvPicPr>
          <p:cNvPr id="2" name="Picture Placeholder 4" descr="Coins and money growing from a rolled up paper tube&#10;&#10;Description automatically generated with medium confidence">
            <a:extLst>
              <a:ext uri="{FF2B5EF4-FFF2-40B4-BE49-F238E27FC236}">
                <a16:creationId xmlns:a16="http://schemas.microsoft.com/office/drawing/2014/main" id="{BE2AE740-AC95-65DB-7477-07027598B5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 b="8045"/>
          <a:stretch/>
        </p:blipFill>
        <p:spPr>
          <a:xfrm>
            <a:off x="984504" y="2278364"/>
            <a:ext cx="4880845" cy="4115518"/>
          </a:xfrm>
          <a:prstGeom prst="rect">
            <a:avLst/>
          </a:prstGeom>
        </p:spPr>
      </p:pic>
      <p:sp>
        <p:nvSpPr>
          <p:cNvPr id="515" name="Oval 51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98" name="Google Shape;458;p41">
            <a:extLst>
              <a:ext uri="{FF2B5EF4-FFF2-40B4-BE49-F238E27FC236}">
                <a16:creationId xmlns:a16="http://schemas.microsoft.com/office/drawing/2014/main" id="{1A1536CA-C3BC-2F25-CB6D-702403C0CD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058654"/>
              </p:ext>
            </p:extLst>
          </p:nvPr>
        </p:nvGraphicFramePr>
        <p:xfrm>
          <a:off x="6003064" y="2278363"/>
          <a:ext cx="5260947" cy="415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6" descr="logo_recinto_riopiedras">
            <a:extLst>
              <a:ext uri="{FF2B5EF4-FFF2-40B4-BE49-F238E27FC236}">
                <a16:creationId xmlns:a16="http://schemas.microsoft.com/office/drawing/2014/main" id="{E89338F7-5491-CB7B-262A-0009BE1A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399" y="6008964"/>
            <a:ext cx="681240" cy="6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7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3619</TotalTime>
  <Words>573</Words>
  <Application>Microsoft Office PowerPoint</Application>
  <PresentationFormat>Widescreen</PresentationFormat>
  <Paragraphs>111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Fira Sans Extra Condensed Medium</vt:lpstr>
      <vt:lpstr>Lato</vt:lpstr>
      <vt:lpstr>Red Hat Display</vt:lpstr>
      <vt:lpstr>Roboto</vt:lpstr>
      <vt:lpstr>Rockwell</vt:lpstr>
      <vt:lpstr>Rockwell Condensed</vt:lpstr>
      <vt:lpstr>Rockwell Extra Bold</vt:lpstr>
      <vt:lpstr>Rockwell Nova</vt:lpstr>
      <vt:lpstr>Urbanist Black</vt:lpstr>
      <vt:lpstr>Wingdings</vt:lpstr>
      <vt:lpstr>Wood Type</vt:lpstr>
      <vt:lpstr>como llevar la “chequera” de su Proyecto </vt:lpstr>
      <vt:lpstr>Objetivos </vt:lpstr>
      <vt:lpstr>Línea de tiempo - Post Award </vt:lpstr>
      <vt:lpstr>Award Aprobado</vt:lpstr>
      <vt:lpstr>Subsidiario</vt:lpstr>
      <vt:lpstr>¿Qué es un subsidiario?</vt:lpstr>
      <vt:lpstr>Plantilla de subsidiario</vt:lpstr>
      <vt:lpstr>Ejemplo de subsidiario</vt:lpstr>
      <vt:lpstr>Ventajas de llevar un subsidiario</vt:lpstr>
      <vt:lpstr>CONCILIACION</vt:lpstr>
      <vt:lpstr>¿Qué es una conciliación?</vt:lpstr>
      <vt:lpstr>Objetivos de la conciliación</vt:lpstr>
      <vt:lpstr>  Estructura de la conciliación</vt:lpstr>
      <vt:lpstr>Subsidiario vs. Sistema Financiero (SIA)</vt:lpstr>
      <vt:lpstr>Herramientas de conciliacion </vt:lpstr>
      <vt:lpstr>Herramientas para la conciliacion</vt:lpstr>
      <vt:lpstr>Ejemplo de subsidiario</vt:lpstr>
      <vt:lpstr>Sistema Financiero (Como usarlo)</vt:lpstr>
      <vt:lpstr>¿Cómo buscar balances en el Sistema financiero?</vt:lpstr>
      <vt:lpstr>Balances en sistema</vt:lpstr>
      <vt:lpstr>CóMO VERIFICAR AL DETALLE LAS TRANSACCIONES</vt:lpstr>
      <vt:lpstr>Ejemplo de gastos en Factura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Adiestramiento   Como llevar la chequera de tu Proyecto?</dc:title>
  <dc:creator>adrian carrasquillo</dc:creator>
  <cp:lastModifiedBy>ANA M. FELICIANO DELGADO</cp:lastModifiedBy>
  <cp:revision>341</cp:revision>
  <dcterms:created xsi:type="dcterms:W3CDTF">2020-03-10T02:05:19Z</dcterms:created>
  <dcterms:modified xsi:type="dcterms:W3CDTF">2026-02-13T12:48:01Z</dcterms:modified>
</cp:coreProperties>
</file>