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sldIdLst>
    <p:sldId id="256" r:id="rId2"/>
    <p:sldId id="257" r:id="rId3"/>
    <p:sldId id="266" r:id="rId4"/>
    <p:sldId id="268" r:id="rId5"/>
    <p:sldId id="270" r:id="rId6"/>
    <p:sldId id="258" r:id="rId7"/>
    <p:sldId id="269" r:id="rId8"/>
    <p:sldId id="259" r:id="rId9"/>
    <p:sldId id="260" r:id="rId10"/>
    <p:sldId id="261" r:id="rId11"/>
    <p:sldId id="262" r:id="rId12"/>
    <p:sldId id="263" r:id="rId13"/>
    <p:sldId id="277" r:id="rId14"/>
    <p:sldId id="276" r:id="rId15"/>
    <p:sldId id="265" r:id="rId16"/>
    <p:sldId id="273" r:id="rId17"/>
    <p:sldId id="275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 varScale="1">
        <p:scale>
          <a:sx n="60" d="100"/>
          <a:sy n="60" d="100"/>
        </p:scale>
        <p:origin x="146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M. FELICIANO DELGADO" userId="584ab9e3-8da6-4f89-b57e-2bc782fd7113" providerId="ADAL" clId="{6C554203-779F-4AEB-B5A4-8595979AC967}"/>
    <pc:docChg chg="modSld">
      <pc:chgData name="ANA M. FELICIANO DELGADO" userId="584ab9e3-8da6-4f89-b57e-2bc782fd7113" providerId="ADAL" clId="{6C554203-779F-4AEB-B5A4-8595979AC967}" dt="2026-02-12T17:12:37.534" v="1" actId="13926"/>
      <pc:docMkLst>
        <pc:docMk/>
      </pc:docMkLst>
      <pc:sldChg chg="modSp mod">
        <pc:chgData name="ANA M. FELICIANO DELGADO" userId="584ab9e3-8da6-4f89-b57e-2bc782fd7113" providerId="ADAL" clId="{6C554203-779F-4AEB-B5A4-8595979AC967}" dt="2026-02-12T17:12:37.534" v="1" actId="13926"/>
        <pc:sldMkLst>
          <pc:docMk/>
          <pc:sldMk cId="1386756196" sldId="269"/>
        </pc:sldMkLst>
        <pc:spChg chg="mod">
          <ac:chgData name="ANA M. FELICIANO DELGADO" userId="584ab9e3-8da6-4f89-b57e-2bc782fd7113" providerId="ADAL" clId="{6C554203-779F-4AEB-B5A4-8595979AC967}" dt="2026-02-12T17:12:37.534" v="1" actId="13926"/>
          <ac:spMkLst>
            <pc:docMk/>
            <pc:sldMk cId="1386756196" sldId="26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536807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05496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1127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840898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8818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029049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557053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350525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33369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52648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52024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273596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04779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54646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427170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34861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ED9FA-EC19-4EFE-98AF-1D0680E02522}" type="datetimeFigureOut">
              <a:rPr lang="es-PR" smtClean="0"/>
              <a:t>02/12/2026</a:t>
            </a:fld>
            <a:endParaRPr lang="es-P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0274483-B951-4699-A475-8D52BDABFD8D}" type="slidenum">
              <a:rPr lang="es-PR" smtClean="0"/>
              <a:t>‹#›</a:t>
            </a:fld>
            <a:endParaRPr lang="es-PR"/>
          </a:p>
        </p:txBody>
      </p:sp>
    </p:spTree>
    <p:extLst>
      <p:ext uri="{BB962C8B-B14F-4D97-AF65-F5344CB8AC3E}">
        <p14:creationId xmlns:p14="http://schemas.microsoft.com/office/powerpoint/2010/main" val="150924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  <p:sldLayoutId id="2147483937" r:id="rId12"/>
    <p:sldLayoutId id="2147483938" r:id="rId13"/>
    <p:sldLayoutId id="2147483939" r:id="rId14"/>
    <p:sldLayoutId id="2147483940" r:id="rId15"/>
    <p:sldLayoutId id="214748394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6108" y="190595"/>
            <a:ext cx="7543800" cy="4270375"/>
          </a:xfrm>
        </p:spPr>
        <p:txBody>
          <a:bodyPr/>
          <a:lstStyle/>
          <a:p>
            <a:r>
              <a:rPr lang="es-PR" sz="4800" dirty="0"/>
              <a:t>FORMAS T-002:  COMO COMPLETAR LO QUE  AFECTA LA CONTABILIDAD DE LA TRANSACCION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PR" dirty="0"/>
              <a:t>SISTEMA ORACLE HRMS</a:t>
            </a:r>
          </a:p>
        </p:txBody>
      </p:sp>
      <p:pic>
        <p:nvPicPr>
          <p:cNvPr id="4" name="Picture 6" descr="logo_recinto_riopied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6825" y="5410200"/>
            <a:ext cx="13017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9470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162801" cy="715962"/>
          </a:xfrm>
        </p:spPr>
        <p:txBody>
          <a:bodyPr>
            <a:normAutofit fontScale="90000"/>
          </a:bodyPr>
          <a:lstStyle/>
          <a:p>
            <a:r>
              <a:rPr lang="es-PR" sz="3000" b="1" dirty="0">
                <a:solidFill>
                  <a:srgbClr val="C00000"/>
                </a:solidFill>
              </a:rPr>
              <a:t>IMPORTANCIA DEL ELEMENTO DE PAGO (#22)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es-PR" dirty="0"/>
              <a:t>El elemento de pago es sumamente importante al completar estos formularios.   Una vez RH registra la transacción y paga contra un elemento,  ya no se puede cambiar.  </a:t>
            </a:r>
            <a:r>
              <a:rPr lang="es-PR" b="1" dirty="0"/>
              <a:t>El elemento afecta:</a:t>
            </a:r>
          </a:p>
          <a:p>
            <a:pPr marL="114300" indent="0" algn="just">
              <a:buNone/>
            </a:pPr>
            <a:endParaRPr lang="es-PR" dirty="0"/>
          </a:p>
          <a:p>
            <a:pPr marL="571500" indent="-457200" algn="just">
              <a:buAutoNum type="arabicPeriod"/>
            </a:pPr>
            <a:r>
              <a:rPr lang="es-PR" dirty="0">
                <a:solidFill>
                  <a:srgbClr val="C00000"/>
                </a:solidFill>
              </a:rPr>
              <a:t>La contabilidad de la transacción:</a:t>
            </a:r>
          </a:p>
          <a:p>
            <a:pPr lvl="2" algn="just"/>
            <a:r>
              <a:rPr lang="es-PR" dirty="0"/>
              <a:t>Cada elemento está atado a un código de gastos (ver lista).</a:t>
            </a:r>
          </a:p>
          <a:p>
            <a:pPr lvl="2" algn="just"/>
            <a:r>
              <a:rPr lang="es-PR" dirty="0"/>
              <a:t>Cada elemento igualmente tiene atado al mismo los beneficios marginales que le corresponde (aportaciones patronales)</a:t>
            </a:r>
          </a:p>
          <a:p>
            <a:pPr marL="571500" indent="-457200" algn="just">
              <a:buAutoNum type="arabicPeriod" startAt="2"/>
            </a:pPr>
            <a:r>
              <a:rPr lang="es-PR" dirty="0">
                <a:solidFill>
                  <a:srgbClr val="C00000"/>
                </a:solidFill>
              </a:rPr>
              <a:t>La legalidad de la transacción:</a:t>
            </a:r>
          </a:p>
          <a:p>
            <a:pPr lvl="2" algn="just"/>
            <a:r>
              <a:rPr lang="es-PR" dirty="0"/>
              <a:t>No todos los proyectos permiten cargos de nóminas de todo tipo.  Por ejemplo, proyectos federales, no permiten el cargo de diferenciales ni incentivos, y en su mayoría tampoco de compensaciones adicionales.</a:t>
            </a:r>
          </a:p>
          <a:p>
            <a:pPr lvl="2" algn="just"/>
            <a:r>
              <a:rPr lang="es-PR" dirty="0"/>
              <a:t>Los pagos de verano </a:t>
            </a:r>
            <a:r>
              <a:rPr lang="es-PR" b="1" dirty="0"/>
              <a:t>NO</a:t>
            </a:r>
            <a:r>
              <a:rPr lang="es-PR" dirty="0"/>
              <a:t> son compensaciones adicionales, son </a:t>
            </a:r>
            <a:r>
              <a:rPr lang="es-PR" b="1" dirty="0"/>
              <a:t>Sueldos de Verano</a:t>
            </a:r>
            <a:r>
              <a:rPr lang="es-PR" dirty="0"/>
              <a:t>. </a:t>
            </a:r>
          </a:p>
          <a:p>
            <a:pPr lvl="2" algn="just"/>
            <a:r>
              <a:rPr lang="es-PR" b="1" dirty="0"/>
              <a:t>Empleados a tiempo completo de un Recinto no pueden tener contratos de servicios con otras unidades</a:t>
            </a:r>
          </a:p>
          <a:p>
            <a:pPr marL="571500" indent="-457200" algn="just">
              <a:buAutoNum type="arabicPeriod" startAt="3"/>
            </a:pPr>
            <a:r>
              <a:rPr lang="es-PR" dirty="0">
                <a:solidFill>
                  <a:srgbClr val="C00000"/>
                </a:solidFill>
              </a:rPr>
              <a:t>Manera en la que se paga la transacción:</a:t>
            </a:r>
          </a:p>
          <a:p>
            <a:pPr lvl="2" algn="just"/>
            <a:r>
              <a:rPr lang="es-PR" dirty="0"/>
              <a:t>Los elementos ya tienen definido de qué manera se va a emitir el pago de esa transacción y su concepto.  Por ejemplo:  No es lo mismo una compensación adicional regular (COMP DOC PROY E INV) a una compensación docente de tarea incidental  (COMP DOC INCIDENTAL PROY E INV)</a:t>
            </a:r>
          </a:p>
          <a:p>
            <a:pPr lvl="2" algn="just"/>
            <a:r>
              <a:rPr lang="es-PR" dirty="0"/>
              <a:t>Establece concepto de pago de salario de un empleado y sus descuentos de beneficios marginales</a:t>
            </a:r>
          </a:p>
          <a:p>
            <a:pPr marL="571500" indent="-457200">
              <a:buAutoNum type="arabicPeriod" startAt="2"/>
            </a:pP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1378555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123718"/>
            <a:ext cx="4343400" cy="715962"/>
          </a:xfrm>
        </p:spPr>
        <p:txBody>
          <a:bodyPr>
            <a:normAutofit fontScale="90000"/>
          </a:bodyPr>
          <a:lstStyle/>
          <a:p>
            <a:r>
              <a:rPr lang="es-PR" sz="3200" b="1" dirty="0">
                <a:solidFill>
                  <a:srgbClr val="C00000"/>
                </a:solidFill>
              </a:rPr>
              <a:t>DETALLES IMPORTANTES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7772400" cy="6019800"/>
          </a:xfrm>
        </p:spPr>
        <p:txBody>
          <a:bodyPr>
            <a:normAutofit fontScale="85000" lnSpcReduction="20000"/>
          </a:bodyPr>
          <a:lstStyle/>
          <a:p>
            <a:pPr marL="114300" indent="0" algn="just">
              <a:buNone/>
            </a:pPr>
            <a:r>
              <a:rPr lang="es-PR" dirty="0"/>
              <a:t>1.  Bajo el sistema Oracle HRMS se requiere el registro de dedicaciones de tiempo a proyectos especiales, ya sea institucionales o pareos en género. </a:t>
            </a:r>
            <a:r>
              <a:rPr lang="es-PR" b="1" dirty="0"/>
              <a:t>Para esto hay que completar una forma T002 de distribución de salario de 9, 10  o 12 meses, como corresponda.</a:t>
            </a:r>
          </a:p>
          <a:p>
            <a:pPr marL="114300" indent="0" algn="just">
              <a:buNone/>
            </a:pPr>
            <a:endParaRPr lang="es-PR" dirty="0"/>
          </a:p>
          <a:p>
            <a:pPr lvl="0"/>
            <a:r>
              <a:rPr lang="es-PR" dirty="0"/>
              <a:t>Cuando es dedicación de tiempo a proyecto especial considerada “pareo in </a:t>
            </a:r>
            <a:r>
              <a:rPr lang="es-PR" dirty="0" err="1"/>
              <a:t>kind</a:t>
            </a:r>
            <a:r>
              <a:rPr lang="es-PR" dirty="0"/>
              <a:t>” o en género:  Se completa la forma LD-T002 que corresponda.  La cuenta será la creada para el proyecto excepto los primeros 5 dígitos (segmento fondo). </a:t>
            </a:r>
            <a:endParaRPr lang="en-US" dirty="0"/>
          </a:p>
          <a:p>
            <a:pPr lvl="1"/>
            <a:r>
              <a:rPr lang="es-PR" dirty="0"/>
              <a:t>Se utilizará fondo XX120 para los primeros 5 dígitos (XX-Recinto) cuando la dedicación es un pareo </a:t>
            </a:r>
            <a:r>
              <a:rPr lang="es-PR" b="1" dirty="0"/>
              <a:t>no requerido por la subvención</a:t>
            </a:r>
            <a:r>
              <a:rPr lang="es-PR" dirty="0"/>
              <a:t>.  Los restantes 27 deberán ser los mismos que se utilizan en la cuenta especial creada para el proyecto.  </a:t>
            </a:r>
            <a:endParaRPr lang="en-US" dirty="0"/>
          </a:p>
          <a:p>
            <a:pPr lvl="1"/>
            <a:r>
              <a:rPr lang="es-ES" dirty="0"/>
              <a:t>Se utilizará fondos 20320 para los primeros 5 dígitos cuando la dedicación es un pareo </a:t>
            </a:r>
            <a:r>
              <a:rPr lang="es-ES" b="1" dirty="0"/>
              <a:t>obligatorio requerido por la subvención.  Esto es un cambio nuevo pues se utilizará este fondo ya sea dedicación “in </a:t>
            </a:r>
            <a:r>
              <a:rPr lang="es-ES" b="1" dirty="0" err="1"/>
              <a:t>kind</a:t>
            </a:r>
            <a:r>
              <a:rPr lang="es-ES" b="1" dirty="0"/>
              <a:t>”.</a:t>
            </a:r>
          </a:p>
          <a:p>
            <a:pPr lvl="1"/>
            <a:r>
              <a:rPr lang="es-PR" dirty="0"/>
              <a:t>  Por ejemplo: </a:t>
            </a:r>
          </a:p>
          <a:p>
            <a:pPr marL="457200" lvl="1" indent="0">
              <a:buNone/>
            </a:pPr>
            <a:r>
              <a:rPr lang="es-PR" sz="1500" dirty="0"/>
              <a:t>Cuenta federal de RRP:  20231.001.000.5021.210.201399110017.00</a:t>
            </a:r>
          </a:p>
          <a:p>
            <a:pPr marL="457200" lvl="1" indent="0">
              <a:buNone/>
            </a:pPr>
            <a:r>
              <a:rPr lang="es-PR" sz="1500" dirty="0"/>
              <a:t>Cuenta pareo “in </a:t>
            </a:r>
            <a:r>
              <a:rPr lang="es-PR" sz="1500" dirty="0" err="1"/>
              <a:t>kind</a:t>
            </a:r>
            <a:r>
              <a:rPr lang="es-PR" sz="1500" dirty="0"/>
              <a:t>” no obligatorio seria: 20120. 001.000.5021.210.201399110017.00</a:t>
            </a:r>
            <a:endParaRPr lang="en-US" sz="1500" dirty="0"/>
          </a:p>
          <a:p>
            <a:pPr marL="457200" lvl="1" indent="0" algn="just">
              <a:buNone/>
            </a:pPr>
            <a:r>
              <a:rPr lang="es-PR" sz="1500" b="1" dirty="0">
                <a:solidFill>
                  <a:srgbClr val="0070C0"/>
                </a:solidFill>
              </a:rPr>
              <a:t>NUEVO:  </a:t>
            </a:r>
            <a:r>
              <a:rPr lang="es-PR" sz="1500" dirty="0">
                <a:solidFill>
                  <a:srgbClr val="0070C0"/>
                </a:solidFill>
              </a:rPr>
              <a:t>Cuenta pareo “in </a:t>
            </a:r>
            <a:r>
              <a:rPr lang="es-PR" sz="1500" dirty="0" err="1">
                <a:solidFill>
                  <a:srgbClr val="0070C0"/>
                </a:solidFill>
              </a:rPr>
              <a:t>kind</a:t>
            </a:r>
            <a:r>
              <a:rPr lang="es-PR" sz="1500" dirty="0">
                <a:solidFill>
                  <a:srgbClr val="0070C0"/>
                </a:solidFill>
              </a:rPr>
              <a:t>” obligatorio seria: 20320.001.000.5021.210.201399110017.00</a:t>
            </a:r>
            <a:endParaRPr lang="en-US" sz="1500" dirty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r>
              <a:rPr lang="es-PR" sz="2000" b="1" i="1" dirty="0">
                <a:solidFill>
                  <a:srgbClr val="C00000"/>
                </a:solidFill>
              </a:rPr>
              <a:t>La dedicación se registra bajo la sección de “Fondos de Pareo” y se someten a Post Award/Presupuesto/Finanzas para trámite correspondiente, según corresponda</a:t>
            </a:r>
          </a:p>
        </p:txBody>
      </p:sp>
    </p:spTree>
    <p:extLst>
      <p:ext uri="{BB962C8B-B14F-4D97-AF65-F5344CB8AC3E}">
        <p14:creationId xmlns:p14="http://schemas.microsoft.com/office/powerpoint/2010/main" val="2080676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74638"/>
            <a:ext cx="5715000" cy="563562"/>
          </a:xfrm>
        </p:spPr>
        <p:txBody>
          <a:bodyPr>
            <a:normAutofit fontScale="90000"/>
          </a:bodyPr>
          <a:lstStyle/>
          <a:p>
            <a:r>
              <a:rPr lang="es-PR" sz="3600" b="1" dirty="0">
                <a:solidFill>
                  <a:srgbClr val="C00000"/>
                </a:solidFill>
              </a:rPr>
              <a:t>DETALLES IMPORTANTES</a:t>
            </a:r>
            <a:endParaRPr lang="es-P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7543800" cy="5410200"/>
          </a:xfrm>
        </p:spPr>
        <p:txBody>
          <a:bodyPr>
            <a:normAutofit/>
          </a:bodyPr>
          <a:lstStyle/>
          <a:p>
            <a:pPr marL="571500" indent="-457200">
              <a:buAutoNum type="alphaLcPeriod" startAt="2"/>
            </a:pPr>
            <a:r>
              <a:rPr lang="es-PR" dirty="0"/>
              <a:t>Si es dedicación de tiempo a proyectos de </a:t>
            </a:r>
            <a:r>
              <a:rPr lang="es-PR" u="sng" dirty="0"/>
              <a:t>investigación institucional</a:t>
            </a:r>
            <a:r>
              <a:rPr lang="es-PR" dirty="0"/>
              <a:t>:</a:t>
            </a:r>
          </a:p>
          <a:p>
            <a:pPr marL="571500" indent="-457200">
              <a:buAutoNum type="alphaLcPeriod" startAt="2"/>
            </a:pPr>
            <a:endParaRPr lang="es-PR" dirty="0"/>
          </a:p>
          <a:p>
            <a:pPr marL="114300" indent="0">
              <a:buNone/>
            </a:pPr>
            <a:r>
              <a:rPr lang="es-PR" dirty="0"/>
              <a:t>Se sigue utilizando la cuenta institucional default del empleado pero con los siguientes cambios en el área de función para indicar que es investigación:</a:t>
            </a:r>
          </a:p>
          <a:p>
            <a:pPr marL="114300" indent="0" algn="ctr">
              <a:buNone/>
            </a:pPr>
            <a:r>
              <a:rPr lang="es-PR" dirty="0"/>
              <a:t>20110.dep.000.XXXX.</a:t>
            </a:r>
            <a:r>
              <a:rPr lang="es-PR" b="1" i="1" dirty="0">
                <a:solidFill>
                  <a:srgbClr val="FF0000"/>
                </a:solidFill>
              </a:rPr>
              <a:t>220</a:t>
            </a:r>
            <a:r>
              <a:rPr lang="es-PR" dirty="0"/>
              <a:t>.000000000000.FY</a:t>
            </a:r>
          </a:p>
          <a:p>
            <a:pPr marL="114300" indent="0" algn="just">
              <a:buNone/>
            </a:pPr>
            <a:r>
              <a:rPr lang="es-PR" b="1" i="1" dirty="0"/>
              <a:t>Esta dedicación se registra bajo la sección de Fondos Institucionales y estas T002 se someten directamente a la Oficina de Presupuesto para trámite correspondiente.</a:t>
            </a:r>
          </a:p>
          <a:p>
            <a:pPr marL="114300" indent="0" algn="just">
              <a:buNone/>
            </a:pPr>
            <a:endParaRPr lang="es-PR" dirty="0"/>
          </a:p>
          <a:p>
            <a:pPr marL="114300" indent="0" algn="just">
              <a:buNone/>
            </a:pPr>
            <a:r>
              <a:rPr lang="es-PR" dirty="0"/>
              <a:t>El que se someta esto a Presupuesto para su registro en Oracle HRMS le permite a la institución poder efectivamente contabilizar cuanto del presupuesto docente se utiliza en lo académico y cuanto se utiliza para realizar investigación, algo que antes no se podía hacer.</a:t>
            </a:r>
          </a:p>
          <a:p>
            <a:pPr marL="571500" indent="-457200">
              <a:buAutoNum type="alphaLcPeriod" startAt="2"/>
            </a:pPr>
            <a:endParaRPr lang="es-PR" dirty="0"/>
          </a:p>
          <a:p>
            <a:pPr marL="114300" indent="0">
              <a:buNone/>
            </a:pP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2716593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7B39-C0C2-4F37-B3A0-6D9B8FE9B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752600"/>
            <a:ext cx="8001000" cy="231684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VEAMOS LOS FORMULARIOS</a:t>
            </a:r>
          </a:p>
        </p:txBody>
      </p:sp>
    </p:spTree>
    <p:extLst>
      <p:ext uri="{BB962C8B-B14F-4D97-AF65-F5344CB8AC3E}">
        <p14:creationId xmlns:p14="http://schemas.microsoft.com/office/powerpoint/2010/main" val="2680361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75419"/>
            <a:ext cx="4800600" cy="563562"/>
          </a:xfrm>
        </p:spPr>
        <p:txBody>
          <a:bodyPr>
            <a:normAutofit fontScale="90000"/>
          </a:bodyPr>
          <a:lstStyle/>
          <a:p>
            <a:r>
              <a:rPr lang="es-PR" sz="3600" b="1" dirty="0">
                <a:solidFill>
                  <a:srgbClr val="C00000"/>
                </a:solidFill>
              </a:rPr>
              <a:t>CASOS SUPRA CAMPUS</a:t>
            </a:r>
            <a:endParaRPr lang="es-PR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7620000" cy="5486400"/>
          </a:xfrm>
        </p:spPr>
        <p:txBody>
          <a:bodyPr>
            <a:normAutofit/>
          </a:bodyPr>
          <a:lstStyle/>
          <a:p>
            <a:pPr marL="571500" indent="-457200">
              <a:buAutoNum type="alphaLcPeriod" startAt="2"/>
            </a:pPr>
            <a:endParaRPr lang="es-PR" dirty="0"/>
          </a:p>
          <a:p>
            <a:pPr marL="114300" indent="0">
              <a:buNone/>
            </a:pPr>
            <a:endParaRPr lang="es-PR" dirty="0"/>
          </a:p>
        </p:txBody>
      </p:sp>
      <p:sp>
        <p:nvSpPr>
          <p:cNvPr id="4" name="TextBox 3"/>
          <p:cNvSpPr txBox="1"/>
          <p:nvPr/>
        </p:nvSpPr>
        <p:spPr>
          <a:xfrm>
            <a:off x="1347186" y="738981"/>
            <a:ext cx="73152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R" b="1" dirty="0"/>
              <a:t>Supra Campus </a:t>
            </a:r>
            <a:r>
              <a:rPr lang="es-PR" dirty="0"/>
              <a:t>es el concepto que utilizamos para aquellas transacciones entre Recintos que envuelven dedicaciones de tiempo de empleados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R" dirty="0"/>
              <a:t>La Oficina central de Recursos Humanos emitió un  procedimiento el 11 de octubre de 2016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R" b="1" dirty="0"/>
              <a:t>Este procedimiento establece que: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PR" sz="1600" dirty="0"/>
              <a:t>La unidad contratante enviara a la unidad base del empleado una carta con todos los detalles de la contratación, incluyendo la cuenta a cargarse el gasto para gestionar autorización de la autoridad nominadora. 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PR" sz="1600" dirty="0"/>
              <a:t>La unidad contratante, una vez reciba la autorización, enviara el formulario llamado “Certificación para pago de Acciones de Personal a empleados que prestan servicios en otras unidades (supra campus)” a la unidad base.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PR" sz="1600" dirty="0"/>
              <a:t>La unidad base, una vez reciba esta documentación, es la encargada de generar la T002 y correr el trámite con la Oficina de RH/Presupuesto/Post Award para registro de la transacción y creación de </a:t>
            </a:r>
            <a:r>
              <a:rPr lang="es-PR" sz="1600" dirty="0" err="1"/>
              <a:t>schedule</a:t>
            </a:r>
            <a:r>
              <a:rPr lang="es-PR" sz="1600" dirty="0"/>
              <a:t> correspondiente.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es-PR" sz="1600" dirty="0"/>
              <a:t>La unidad base enviara copia de la documentación a la unidad contratante para sus expedientes confirmando registro de la transacción.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R" sz="2200" dirty="0"/>
          </a:p>
        </p:txBody>
      </p:sp>
    </p:spTree>
    <p:extLst>
      <p:ext uri="{BB962C8B-B14F-4D97-AF65-F5344CB8AC3E}">
        <p14:creationId xmlns:p14="http://schemas.microsoft.com/office/powerpoint/2010/main" val="4022889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152400"/>
            <a:ext cx="5294050" cy="1280890"/>
          </a:xfrm>
        </p:spPr>
        <p:txBody>
          <a:bodyPr>
            <a:normAutofit/>
          </a:bodyPr>
          <a:lstStyle/>
          <a:p>
            <a:r>
              <a:rPr lang="es-PR" sz="4400" b="1" dirty="0">
                <a:solidFill>
                  <a:srgbClr val="C00000"/>
                </a:solidFill>
              </a:rPr>
              <a:t>INFORMES T&amp;E</a:t>
            </a:r>
            <a:endParaRPr lang="es-PR" sz="44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620000" cy="5257800"/>
          </a:xfrm>
        </p:spPr>
        <p:txBody>
          <a:bodyPr>
            <a:normAutofit/>
          </a:bodyPr>
          <a:lstStyle/>
          <a:p>
            <a:pPr marL="571500" indent="-457200">
              <a:buAutoNum type="arabicPeriod"/>
            </a:pPr>
            <a:r>
              <a:rPr lang="es-PR" dirty="0"/>
              <a:t>Los informes se nutren de la información que aparece del empleado en Oracle HRMS y según se contabiliza la nómina.  </a:t>
            </a:r>
          </a:p>
          <a:p>
            <a:pPr marL="571500" indent="-457200">
              <a:buAutoNum type="arabicPeriod"/>
            </a:pPr>
            <a:r>
              <a:rPr lang="es-PR" dirty="0"/>
              <a:t>Importante aquí es:  Las cuentas deben estar correctas, las dedicaciones sean las correctas, los elementos de pagos deben ser los correctos y los cargos a los proyectos sea el correcto.</a:t>
            </a:r>
          </a:p>
          <a:p>
            <a:pPr marL="571500" indent="-457200">
              <a:buAutoNum type="arabicPeriod"/>
            </a:pPr>
            <a:r>
              <a:rPr lang="es-PR" b="1" dirty="0"/>
              <a:t>Esto solo aplica a empleados con dedicaciones de tiempo a proyectos federales. Esto es un requerimiento federal</a:t>
            </a:r>
          </a:p>
          <a:p>
            <a:pPr marL="571500" indent="-457200">
              <a:buAutoNum type="arabicPeriod"/>
            </a:pPr>
            <a:r>
              <a:rPr lang="es-PR" dirty="0"/>
              <a:t>Los informes se emiten 3 veces al año:  primavera, verano y otoño</a:t>
            </a:r>
          </a:p>
          <a:p>
            <a:pPr marL="571500" indent="-457200">
              <a:buAutoNum type="arabicPeriod"/>
            </a:pPr>
            <a:r>
              <a:rPr lang="es-PR" dirty="0">
                <a:solidFill>
                  <a:srgbClr val="FF0000"/>
                </a:solidFill>
              </a:rPr>
              <a:t>TODO EL MUNDO TIENE QUE USAR SU CORREO DE </a:t>
            </a:r>
            <a:r>
              <a:rPr lang="es-PR" b="1" dirty="0">
                <a:solidFill>
                  <a:srgbClr val="FF0000"/>
                </a:solidFill>
              </a:rPr>
              <a:t>UPR.EDU</a:t>
            </a:r>
            <a:r>
              <a:rPr lang="es-PR" dirty="0">
                <a:solidFill>
                  <a:srgbClr val="FF0000"/>
                </a:solidFill>
              </a:rPr>
              <a:t> PARA ESTE PROCESO Y ACCEDER AL PORTAL (</a:t>
            </a:r>
            <a:r>
              <a:rPr lang="es-PR" b="1" dirty="0">
                <a:solidFill>
                  <a:srgbClr val="FF0000"/>
                </a:solidFill>
              </a:rPr>
              <a:t>portal.upr.edu</a:t>
            </a:r>
            <a:r>
              <a:rPr lang="es-PR" dirty="0">
                <a:solidFill>
                  <a:srgbClr val="FF0000"/>
                </a:solidFill>
              </a:rPr>
              <a:t>).    No importa donde este, si tiene internet, puede acceder y aprobar su informe.</a:t>
            </a:r>
            <a:endParaRPr lang="es-PR" sz="2100" dirty="0"/>
          </a:p>
          <a:p>
            <a:pPr marL="114300" indent="0">
              <a:buNone/>
            </a:pP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2520514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A65BC-194F-4AD1-A2A5-534D045A6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D550FD-98DA-4C06-B8BE-79713F741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533400"/>
            <a:ext cx="8116111" cy="5933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984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0" y="609600"/>
            <a:ext cx="8229600" cy="88423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PR" dirty="0"/>
              <a:t>Preguntas &amp; Respuestas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2209800"/>
            <a:ext cx="3935089" cy="398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885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www.print.io/assets/images/animation/Preview_ThankYou.gif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8305800" cy="332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2637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76200"/>
            <a:ext cx="7467600" cy="2362200"/>
          </a:xfrm>
        </p:spPr>
        <p:txBody>
          <a:bodyPr>
            <a:normAutofit fontScale="90000"/>
          </a:bodyPr>
          <a:lstStyle/>
          <a:p>
            <a:r>
              <a:rPr lang="es-PR" sz="4000" b="1" dirty="0">
                <a:solidFill>
                  <a:srgbClr val="C00000"/>
                </a:solidFill>
              </a:rPr>
              <a:t>LOS FORMULARIOS: FORMATO REVISADO EN EL 2016-ULTIMA VERSION REVISADA JULIO 2023 (RRP)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863840" cy="4800600"/>
          </a:xfrm>
        </p:spPr>
        <p:txBody>
          <a:bodyPr>
            <a:normAutofit fontScale="25000" lnSpcReduction="20000"/>
          </a:bodyPr>
          <a:lstStyle/>
          <a:p>
            <a:pPr marL="114300" indent="0" algn="just">
              <a:buNone/>
            </a:pPr>
            <a:endParaRPr lang="es-PR" dirty="0"/>
          </a:p>
          <a:p>
            <a:pPr marL="114300" indent="0" algn="just">
              <a:buNone/>
            </a:pPr>
            <a:r>
              <a:rPr lang="es-PR" sz="12400" dirty="0"/>
              <a:t>El formato de las formas T002 se diseñó con el propósito de:</a:t>
            </a:r>
          </a:p>
          <a:p>
            <a:pPr marL="114300" indent="0" algn="just">
              <a:buNone/>
            </a:pPr>
            <a:endParaRPr lang="es-PR" sz="12400" dirty="0"/>
          </a:p>
          <a:p>
            <a:pPr lvl="2" algn="just"/>
            <a:r>
              <a:rPr lang="es-PR" sz="12000" dirty="0"/>
              <a:t>Documentar claramente las distribuciones de salarios</a:t>
            </a:r>
          </a:p>
          <a:p>
            <a:pPr lvl="2" algn="just"/>
            <a:r>
              <a:rPr lang="es-PR" sz="12000" dirty="0"/>
              <a:t>Facilitar el registro de las distribuciones en el módulo de distribución de labor.</a:t>
            </a:r>
          </a:p>
          <a:p>
            <a:pPr marL="114300" indent="0" algn="just">
              <a:buNone/>
            </a:pPr>
            <a:endParaRPr lang="es-PR" sz="12400" dirty="0"/>
          </a:p>
          <a:p>
            <a:pPr marL="411480" lvl="1" indent="0" algn="just">
              <a:buNone/>
            </a:pPr>
            <a:r>
              <a:rPr lang="es-PR" sz="12400" dirty="0"/>
              <a:t>	.</a:t>
            </a:r>
          </a:p>
        </p:txBody>
      </p:sp>
    </p:spTree>
    <p:extLst>
      <p:ext uri="{BB962C8B-B14F-4D97-AF65-F5344CB8AC3E}">
        <p14:creationId xmlns:p14="http://schemas.microsoft.com/office/powerpoint/2010/main" val="742089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PR" sz="3600" b="1" dirty="0">
                <a:solidFill>
                  <a:srgbClr val="C00000"/>
                </a:solidFill>
              </a:rPr>
              <a:t>LOS FORMULARIOS: FORMATO REVISADO EN 2016 Y LUEGO EN AGOSTO 2023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1" y="2133600"/>
            <a:ext cx="7010400" cy="4267200"/>
          </a:xfrm>
        </p:spPr>
        <p:txBody>
          <a:bodyPr>
            <a:normAutofit fontScale="32500" lnSpcReduction="20000"/>
          </a:bodyPr>
          <a:lstStyle/>
          <a:p>
            <a:pPr marL="411480" lvl="1" indent="0" algn="just">
              <a:buNone/>
            </a:pPr>
            <a:endParaRPr lang="es-PR" sz="7700" dirty="0"/>
          </a:p>
          <a:p>
            <a:pPr lvl="1" algn="just"/>
            <a:r>
              <a:rPr lang="es-PR" sz="7700" dirty="0"/>
              <a:t>En la parte inferior izquierda de cada formulario se identifica qué tipo de formulario es y su fecha de revisión</a:t>
            </a:r>
          </a:p>
          <a:p>
            <a:pPr marL="411480" lvl="1" indent="0" algn="just">
              <a:buNone/>
            </a:pPr>
            <a:endParaRPr lang="es-PR" sz="7700" dirty="0"/>
          </a:p>
          <a:p>
            <a:pPr lvl="1" algn="just"/>
            <a:r>
              <a:rPr lang="es-PR" sz="7700" dirty="0"/>
              <a:t>La selección del formulario a utilizar va a depender del tipo de transacción y tipo de nombramiento del empleado. </a:t>
            </a:r>
          </a:p>
          <a:p>
            <a:pPr lvl="1" algn="just"/>
            <a:endParaRPr lang="es-PR" sz="7700" dirty="0"/>
          </a:p>
          <a:p>
            <a:pPr lvl="1" algn="just"/>
            <a:r>
              <a:rPr lang="es-PR" sz="7700" dirty="0"/>
              <a:t>La versión actual es del 15 de agosto de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28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306333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s-PR" sz="4400" b="1" dirty="0">
                <a:solidFill>
                  <a:srgbClr val="C00000"/>
                </a:solidFill>
              </a:rPr>
              <a:t>LOS FORMULARIOS: VERSIONES VARIADAS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114300" indent="0" algn="just">
              <a:buNone/>
            </a:pPr>
            <a:r>
              <a:rPr lang="es-PR" sz="9500" dirty="0"/>
              <a:t>Versiones de la forma:</a:t>
            </a:r>
          </a:p>
          <a:p>
            <a:pPr marL="411480" lvl="1" indent="0" algn="just">
              <a:buNone/>
            </a:pPr>
            <a:r>
              <a:rPr lang="es-PR" sz="9500" dirty="0"/>
              <a:t>	</a:t>
            </a:r>
            <a:r>
              <a:rPr lang="es-PR" sz="9500" i="1" dirty="0">
                <a:solidFill>
                  <a:srgbClr val="C00000"/>
                </a:solidFill>
              </a:rPr>
              <a:t>LD T002 –Distribuciones de tiempo</a:t>
            </a:r>
          </a:p>
          <a:p>
            <a:pPr marL="1154430" indent="-1143000" algn="just"/>
            <a:r>
              <a:rPr lang="es-PR" sz="8200" dirty="0">
                <a:solidFill>
                  <a:srgbClr val="C00000"/>
                </a:solidFill>
              </a:rPr>
              <a:t>9 meses </a:t>
            </a:r>
            <a:r>
              <a:rPr lang="es-PR" sz="8200" dirty="0"/>
              <a:t>– con fórmula, sin fórmula, 					Inglés y Español</a:t>
            </a:r>
          </a:p>
          <a:p>
            <a:pPr marL="1154430" indent="-1143000" algn="just"/>
            <a:r>
              <a:rPr lang="es-PR" sz="8200" dirty="0">
                <a:solidFill>
                  <a:srgbClr val="C00000"/>
                </a:solidFill>
              </a:rPr>
              <a:t>10 meses </a:t>
            </a:r>
            <a:r>
              <a:rPr lang="es-PR" sz="8200" dirty="0"/>
              <a:t>– con fórmula, sin fórmula, 					Inglés y Español (Solo para profesores de UPR Carolina)</a:t>
            </a:r>
          </a:p>
          <a:p>
            <a:pPr marL="1154430" indent="-1143000" algn="just"/>
            <a:r>
              <a:rPr lang="es-PR" sz="8200" dirty="0">
                <a:solidFill>
                  <a:srgbClr val="C00000"/>
                </a:solidFill>
              </a:rPr>
              <a:t>12 meses </a:t>
            </a:r>
            <a:r>
              <a:rPr lang="es-PR" sz="8200" dirty="0"/>
              <a:t>- con fórmula, sin fórmula, 					Inglés y Español</a:t>
            </a:r>
          </a:p>
          <a:p>
            <a:pPr marL="411480" lvl="1" indent="0" algn="just">
              <a:buNone/>
            </a:pPr>
            <a:r>
              <a:rPr lang="es-PR" sz="12400" i="1" dirty="0"/>
              <a:t>	</a:t>
            </a:r>
            <a:r>
              <a:rPr lang="es-PR" sz="9500" i="1" dirty="0">
                <a:solidFill>
                  <a:srgbClr val="C00000"/>
                </a:solidFill>
              </a:rPr>
              <a:t>RH T002-Transacciones regulares</a:t>
            </a:r>
            <a:r>
              <a:rPr lang="es-PR" sz="9500" dirty="0"/>
              <a:t>	</a:t>
            </a:r>
          </a:p>
          <a:p>
            <a:pPr marL="411480" lvl="1" indent="0" algn="just">
              <a:buNone/>
            </a:pPr>
            <a:r>
              <a:rPr lang="es-PR" sz="12400" dirty="0"/>
              <a:t>		</a:t>
            </a:r>
            <a:r>
              <a:rPr lang="es-PR" sz="8000" dirty="0"/>
              <a:t>En Inglés y Español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84013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52400"/>
            <a:ext cx="6591985" cy="6324600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>
                <a:solidFill>
                  <a:srgbClr val="C00000"/>
                </a:solidFill>
              </a:rPr>
              <a:t>Información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importante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sobre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nombramientos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en</a:t>
            </a:r>
            <a:r>
              <a:rPr lang="en-US" b="1" dirty="0">
                <a:solidFill>
                  <a:srgbClr val="C00000"/>
                </a:solidFill>
              </a:rPr>
              <a:t> las </a:t>
            </a:r>
            <a:r>
              <a:rPr lang="en-US" b="1" dirty="0" err="1">
                <a:solidFill>
                  <a:srgbClr val="C00000"/>
                </a:solidFill>
              </a:rPr>
              <a:t>unidades</a:t>
            </a:r>
            <a:r>
              <a:rPr lang="en-US" b="1" dirty="0">
                <a:solidFill>
                  <a:srgbClr val="C00000"/>
                </a:solidFill>
              </a:rPr>
              <a:t> UPR.  El </a:t>
            </a:r>
            <a:r>
              <a:rPr lang="en-US" b="1" dirty="0" err="1">
                <a:solidFill>
                  <a:srgbClr val="C00000"/>
                </a:solidFill>
              </a:rPr>
              <a:t>tipo</a:t>
            </a:r>
            <a:r>
              <a:rPr lang="en-US" b="1" dirty="0">
                <a:solidFill>
                  <a:srgbClr val="C00000"/>
                </a:solidFill>
              </a:rPr>
              <a:t> de </a:t>
            </a:r>
            <a:r>
              <a:rPr lang="en-US" b="1" dirty="0" err="1">
                <a:solidFill>
                  <a:srgbClr val="C00000"/>
                </a:solidFill>
              </a:rPr>
              <a:t>nombramiento</a:t>
            </a:r>
            <a:r>
              <a:rPr lang="en-US" b="1" dirty="0">
                <a:solidFill>
                  <a:srgbClr val="C00000"/>
                </a:solidFill>
              </a:rPr>
              <a:t> del </a:t>
            </a:r>
            <a:r>
              <a:rPr lang="en-US" b="1" dirty="0" err="1">
                <a:solidFill>
                  <a:srgbClr val="C00000"/>
                </a:solidFill>
              </a:rPr>
              <a:t>empleado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determinará</a:t>
            </a:r>
            <a:r>
              <a:rPr lang="en-US" b="1" dirty="0">
                <a:solidFill>
                  <a:srgbClr val="C00000"/>
                </a:solidFill>
              </a:rPr>
              <a:t> la forma T002 que </a:t>
            </a:r>
            <a:r>
              <a:rPr lang="en-US" b="1" dirty="0" err="1">
                <a:solidFill>
                  <a:srgbClr val="C00000"/>
                </a:solidFill>
              </a:rPr>
              <a:t>utilizaremos</a:t>
            </a:r>
            <a:endParaRPr lang="en-US" dirty="0"/>
          </a:p>
          <a:p>
            <a:pPr lvl="2" algn="just"/>
            <a:r>
              <a:rPr lang="en-US" sz="1800" dirty="0" err="1"/>
              <a:t>Excepto</a:t>
            </a:r>
            <a:r>
              <a:rPr lang="en-US" sz="1800" dirty="0"/>
              <a:t> Carolina y Ciencias </a:t>
            </a:r>
            <a:r>
              <a:rPr lang="en-US" sz="1800" dirty="0" err="1"/>
              <a:t>Médicas</a:t>
            </a:r>
            <a:r>
              <a:rPr lang="en-US" sz="1800" dirty="0"/>
              <a:t>, los </a:t>
            </a:r>
            <a:r>
              <a:rPr lang="en-US" sz="1800" dirty="0" err="1"/>
              <a:t>catedrarticos</a:t>
            </a:r>
            <a:r>
              <a:rPr lang="en-US" sz="1800" dirty="0"/>
              <a:t> en </a:t>
            </a:r>
            <a:r>
              <a:rPr lang="en-US" sz="1800" dirty="0" err="1"/>
              <a:t>probatoria</a:t>
            </a:r>
            <a:r>
              <a:rPr lang="en-US" sz="1800" dirty="0"/>
              <a:t> o </a:t>
            </a:r>
            <a:r>
              <a:rPr lang="en-US" sz="1800" dirty="0" err="1"/>
              <a:t>permanencia</a:t>
            </a:r>
            <a:r>
              <a:rPr lang="en-US" sz="1800" dirty="0"/>
              <a:t> </a:t>
            </a:r>
            <a:r>
              <a:rPr lang="en-US" sz="1800" dirty="0" err="1"/>
              <a:t>tienen</a:t>
            </a:r>
            <a:r>
              <a:rPr lang="en-US" sz="1800" dirty="0"/>
              <a:t> </a:t>
            </a:r>
            <a:r>
              <a:rPr lang="en-US" sz="1800" dirty="0" err="1"/>
              <a:t>nombramientos</a:t>
            </a:r>
            <a:r>
              <a:rPr lang="en-US" sz="1800" dirty="0"/>
              <a:t> a 9 meses </a:t>
            </a:r>
            <a:r>
              <a:rPr lang="en-US" sz="1800" dirty="0" err="1"/>
              <a:t>pagados</a:t>
            </a:r>
            <a:r>
              <a:rPr lang="en-US" sz="1800" dirty="0"/>
              <a:t> en 12 meses.</a:t>
            </a:r>
          </a:p>
          <a:p>
            <a:pPr lvl="2" algn="just"/>
            <a:r>
              <a:rPr lang="en-US" sz="1800" dirty="0"/>
              <a:t>Carolina </a:t>
            </a:r>
            <a:r>
              <a:rPr lang="en-US" sz="1800" dirty="0" err="1"/>
              <a:t>nombra</a:t>
            </a:r>
            <a:r>
              <a:rPr lang="en-US" sz="1800" dirty="0"/>
              <a:t> a sus </a:t>
            </a:r>
            <a:r>
              <a:rPr lang="en-US" sz="1800" dirty="0" err="1"/>
              <a:t>catedraticos</a:t>
            </a:r>
            <a:r>
              <a:rPr lang="en-US" sz="1800" dirty="0"/>
              <a:t> con </a:t>
            </a:r>
            <a:r>
              <a:rPr lang="en-US" sz="1800" dirty="0" err="1"/>
              <a:t>probatoria</a:t>
            </a:r>
            <a:r>
              <a:rPr lang="en-US" sz="1800" dirty="0"/>
              <a:t> o </a:t>
            </a:r>
            <a:r>
              <a:rPr lang="en-US" sz="1800" dirty="0" err="1"/>
              <a:t>permanencia</a:t>
            </a:r>
            <a:r>
              <a:rPr lang="en-US" sz="1800" dirty="0"/>
              <a:t> en 10 meses </a:t>
            </a:r>
            <a:r>
              <a:rPr lang="en-US" sz="1800" dirty="0" err="1"/>
              <a:t>pagados</a:t>
            </a:r>
            <a:r>
              <a:rPr lang="en-US" sz="1800" dirty="0"/>
              <a:t> en 12.</a:t>
            </a:r>
          </a:p>
          <a:p>
            <a:pPr lvl="2" algn="just"/>
            <a:r>
              <a:rPr lang="en-US" sz="1800" dirty="0" err="1"/>
              <a:t>Ciencias</a:t>
            </a:r>
            <a:r>
              <a:rPr lang="en-US" sz="1800" dirty="0"/>
              <a:t> </a:t>
            </a:r>
            <a:r>
              <a:rPr lang="en-US" sz="1800" dirty="0" err="1"/>
              <a:t>Médicas</a:t>
            </a:r>
            <a:r>
              <a:rPr lang="en-US" sz="1800" dirty="0"/>
              <a:t> – </a:t>
            </a:r>
            <a:r>
              <a:rPr lang="en-US" sz="1800" dirty="0" err="1"/>
              <a:t>todo</a:t>
            </a:r>
            <a:r>
              <a:rPr lang="en-US" sz="1800" dirty="0"/>
              <a:t> </a:t>
            </a:r>
            <a:r>
              <a:rPr lang="en-US" sz="1800" dirty="0" err="1"/>
              <a:t>su</a:t>
            </a:r>
            <a:r>
              <a:rPr lang="en-US" sz="1800" dirty="0"/>
              <a:t> personal </a:t>
            </a:r>
            <a:r>
              <a:rPr lang="en-US" sz="1800" dirty="0" err="1"/>
              <a:t>docente</a:t>
            </a:r>
            <a:r>
              <a:rPr lang="en-US" sz="1800" dirty="0"/>
              <a:t> y no </a:t>
            </a:r>
            <a:r>
              <a:rPr lang="en-US" sz="1800" dirty="0" err="1"/>
              <a:t>docente</a:t>
            </a:r>
            <a:r>
              <a:rPr lang="en-US" sz="1800" dirty="0"/>
              <a:t> </a:t>
            </a:r>
            <a:r>
              <a:rPr lang="en-US" sz="1800" dirty="0" err="1"/>
              <a:t>es</a:t>
            </a:r>
            <a:r>
              <a:rPr lang="en-US" sz="1800" dirty="0"/>
              <a:t> </a:t>
            </a:r>
            <a:r>
              <a:rPr lang="en-US" sz="1800" dirty="0" err="1"/>
              <a:t>nombramiento</a:t>
            </a:r>
            <a:r>
              <a:rPr lang="en-US" sz="1800" dirty="0"/>
              <a:t> a 12 </a:t>
            </a:r>
            <a:r>
              <a:rPr lang="en-US" sz="1800" dirty="0" err="1"/>
              <a:t>meses</a:t>
            </a:r>
            <a:r>
              <a:rPr lang="en-US" sz="1800" dirty="0"/>
              <a:t>.</a:t>
            </a:r>
          </a:p>
          <a:p>
            <a:pPr lvl="2" algn="just"/>
            <a:r>
              <a:rPr lang="en-US" sz="1800" dirty="0" err="1"/>
              <a:t>Todas</a:t>
            </a:r>
            <a:r>
              <a:rPr lang="en-US" sz="1800" dirty="0"/>
              <a:t> las </a:t>
            </a:r>
            <a:r>
              <a:rPr lang="en-US" sz="1800" dirty="0" err="1"/>
              <a:t>unidades</a:t>
            </a:r>
            <a:r>
              <a:rPr lang="en-US" sz="1800" dirty="0"/>
              <a:t> </a:t>
            </a:r>
            <a:r>
              <a:rPr lang="en-US" sz="1800" dirty="0" err="1"/>
              <a:t>tienen</a:t>
            </a:r>
            <a:r>
              <a:rPr lang="en-US" sz="1800" dirty="0"/>
              <a:t> </a:t>
            </a:r>
            <a:r>
              <a:rPr lang="en-US" sz="1800" dirty="0" err="1"/>
              <a:t>nombramientos</a:t>
            </a:r>
            <a:r>
              <a:rPr lang="en-US" sz="1800" dirty="0"/>
              <a:t> </a:t>
            </a:r>
            <a:r>
              <a:rPr lang="en-US" sz="1800" dirty="0" err="1"/>
              <a:t>docentes</a:t>
            </a:r>
            <a:r>
              <a:rPr lang="en-US" sz="1800" dirty="0"/>
              <a:t> a 12 </a:t>
            </a:r>
            <a:r>
              <a:rPr lang="en-US" sz="1800" dirty="0" err="1"/>
              <a:t>meses</a:t>
            </a:r>
            <a:r>
              <a:rPr lang="en-US" sz="1800" dirty="0"/>
              <a:t>:  </a:t>
            </a:r>
            <a:r>
              <a:rPr lang="en-US" sz="1800" dirty="0" err="1"/>
              <a:t>Bibliotecarios</a:t>
            </a:r>
            <a:r>
              <a:rPr lang="en-US" sz="1800" dirty="0"/>
              <a:t>, </a:t>
            </a:r>
            <a:r>
              <a:rPr lang="en-US" sz="1800" dirty="0" err="1"/>
              <a:t>Investigadores</a:t>
            </a:r>
            <a:r>
              <a:rPr lang="en-US" sz="1800" dirty="0"/>
              <a:t>, </a:t>
            </a:r>
            <a:r>
              <a:rPr lang="en-US" sz="1800" dirty="0" err="1"/>
              <a:t>otros</a:t>
            </a:r>
            <a:r>
              <a:rPr lang="en-US" sz="1800" dirty="0"/>
              <a:t>.</a:t>
            </a:r>
          </a:p>
          <a:p>
            <a:pPr lvl="2" algn="just"/>
            <a:r>
              <a:rPr lang="en-US" sz="1800" dirty="0"/>
              <a:t>El personal </a:t>
            </a:r>
            <a:r>
              <a:rPr lang="en-US" sz="1800" dirty="0" err="1"/>
              <a:t>docente</a:t>
            </a:r>
            <a:r>
              <a:rPr lang="en-US" sz="1800" dirty="0"/>
              <a:t> en </a:t>
            </a:r>
            <a:r>
              <a:rPr lang="en-US" sz="1800" dirty="0" err="1"/>
              <a:t>contrato</a:t>
            </a:r>
            <a:r>
              <a:rPr lang="en-US" sz="1800" dirty="0"/>
              <a:t> de </a:t>
            </a:r>
            <a:r>
              <a:rPr lang="en-US" sz="1800" dirty="0" err="1"/>
              <a:t>servicio</a:t>
            </a:r>
            <a:r>
              <a:rPr lang="en-US" sz="1800" dirty="0"/>
              <a:t> es </a:t>
            </a:r>
            <a:r>
              <a:rPr lang="en-US" sz="1800" dirty="0" err="1"/>
              <a:t>considerado</a:t>
            </a:r>
            <a:r>
              <a:rPr lang="en-US" sz="1800" dirty="0"/>
              <a:t> </a:t>
            </a:r>
            <a:r>
              <a:rPr lang="en-US" sz="1800" dirty="0" err="1"/>
              <a:t>nombramiento</a:t>
            </a:r>
            <a:r>
              <a:rPr lang="en-US" sz="1800" dirty="0"/>
              <a:t> a 12 meses y no le </a:t>
            </a:r>
            <a:r>
              <a:rPr lang="en-US" sz="1800" dirty="0" err="1"/>
              <a:t>aplica</a:t>
            </a:r>
            <a:r>
              <a:rPr lang="en-US" sz="1800" dirty="0"/>
              <a:t> el </a:t>
            </a:r>
            <a:r>
              <a:rPr lang="en-US" sz="1800" dirty="0" err="1"/>
              <a:t>concepto</a:t>
            </a:r>
            <a:r>
              <a:rPr lang="en-US" sz="1800" dirty="0"/>
              <a:t> de </a:t>
            </a:r>
            <a:r>
              <a:rPr lang="en-US" sz="1800" dirty="0" err="1"/>
              <a:t>verano</a:t>
            </a:r>
            <a:r>
              <a:rPr lang="en-US" sz="1800" dirty="0"/>
              <a:t>.</a:t>
            </a:r>
          </a:p>
          <a:p>
            <a:pPr lvl="2" algn="just"/>
            <a:r>
              <a:rPr lang="en-US" sz="1800" dirty="0"/>
              <a:t>El personal no </a:t>
            </a:r>
            <a:r>
              <a:rPr lang="en-US" sz="1800" dirty="0" err="1"/>
              <a:t>docente</a:t>
            </a:r>
            <a:r>
              <a:rPr lang="en-US" sz="1800" dirty="0"/>
              <a:t> se </a:t>
            </a:r>
            <a:r>
              <a:rPr lang="en-US" sz="1800" dirty="0" err="1"/>
              <a:t>nombra</a:t>
            </a:r>
            <a:r>
              <a:rPr lang="en-US" sz="1800" dirty="0"/>
              <a:t> a 12 meses</a:t>
            </a:r>
          </a:p>
          <a:p>
            <a:pPr marL="77724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98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>
                <a:solidFill>
                  <a:srgbClr val="C00000"/>
                </a:solidFill>
              </a:rPr>
              <a:t>LOS FORMULARIOS:  Cuándo utilizarlos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4648200"/>
          </a:xfrm>
        </p:spPr>
        <p:txBody>
          <a:bodyPr>
            <a:normAutofit fontScale="92500" lnSpcReduction="10000"/>
          </a:bodyPr>
          <a:lstStyle/>
          <a:p>
            <a:pPr lvl="1" algn="just"/>
            <a:r>
              <a:rPr lang="es-PR" b="1" dirty="0">
                <a:solidFill>
                  <a:srgbClr val="FF0000"/>
                </a:solidFill>
              </a:rPr>
              <a:t>LD-T002 de 12 meses (con o sin fórmulas):  </a:t>
            </a:r>
            <a:r>
              <a:rPr lang="es-PR" dirty="0"/>
              <a:t>Se utiliza para registrar </a:t>
            </a:r>
            <a:r>
              <a:rPr lang="es-PR" b="1" i="1" dirty="0"/>
              <a:t>distribuciones de salarios </a:t>
            </a:r>
            <a:r>
              <a:rPr lang="es-PR" dirty="0"/>
              <a:t>para todo personal en nombramiento o contrato a 12 meses.  Estos son:  Docentes de enseñanza bajo contrato, Investigadores, Post </a:t>
            </a:r>
            <a:r>
              <a:rPr lang="es-PR" dirty="0" err="1"/>
              <a:t>Docs</a:t>
            </a:r>
            <a:r>
              <a:rPr lang="es-PR" dirty="0"/>
              <a:t>, Bibliotecarios, </a:t>
            </a:r>
            <a:r>
              <a:rPr lang="es-PR" dirty="0" err="1"/>
              <a:t>etc</a:t>
            </a:r>
            <a:r>
              <a:rPr lang="es-PR" dirty="0"/>
              <a:t>, además de todo personal no docente y todo el personal en el Recinto de Ciencias Médicas.</a:t>
            </a:r>
          </a:p>
          <a:p>
            <a:pPr lvl="1" algn="just"/>
            <a:r>
              <a:rPr lang="es-PR" b="1" dirty="0">
                <a:solidFill>
                  <a:srgbClr val="FF0000"/>
                </a:solidFill>
              </a:rPr>
              <a:t>LD-T002 de 9 o 10 (con fórmulas)</a:t>
            </a:r>
            <a:r>
              <a:rPr lang="es-PR" dirty="0"/>
              <a:t>:  Se utiliza para registrar </a:t>
            </a:r>
            <a:r>
              <a:rPr lang="es-PR" b="1" i="1" dirty="0"/>
              <a:t>distribuciones de salarios</a:t>
            </a:r>
            <a:r>
              <a:rPr lang="es-PR" dirty="0"/>
              <a:t> para todo el personal docente de  enseñanza en nombramiento probatorio o permanente de 9 o 10 meses.  </a:t>
            </a:r>
            <a:r>
              <a:rPr lang="es-PR" b="1" dirty="0"/>
              <a:t>En el verano se usa este mismo formulario descartando la segunda hoja si hay distribución dentro del mismo periodo de verano </a:t>
            </a:r>
            <a:r>
              <a:rPr lang="es-PR" b="1" dirty="0" err="1"/>
              <a:t>unicamente</a:t>
            </a:r>
            <a:r>
              <a:rPr lang="es-PR" b="1" dirty="0"/>
              <a:t> (hoja de conversión).</a:t>
            </a:r>
          </a:p>
          <a:p>
            <a:pPr lvl="1" algn="just"/>
            <a:r>
              <a:rPr lang="es-PR" b="1" dirty="0">
                <a:solidFill>
                  <a:srgbClr val="FF0000"/>
                </a:solidFill>
              </a:rPr>
              <a:t>LD-T002 de 9 o 10 meses sin fórmulas</a:t>
            </a:r>
            <a:r>
              <a:rPr lang="es-PR" dirty="0"/>
              <a:t>:  Estos formularios serán utilizados para registrar las distribuciones de casos especiales donde las fórmulas no funcionen.</a:t>
            </a:r>
          </a:p>
          <a:p>
            <a:pPr lvl="1" algn="just"/>
            <a:r>
              <a:rPr lang="es-PR" b="1" dirty="0">
                <a:solidFill>
                  <a:srgbClr val="FF0000"/>
                </a:solidFill>
              </a:rPr>
              <a:t>RH-T002:</a:t>
            </a:r>
            <a:r>
              <a:rPr lang="es-PR" dirty="0"/>
              <a:t>  Se utiliza para registrar transacciones </a:t>
            </a:r>
            <a:r>
              <a:rPr lang="es-PR" b="1" i="1" dirty="0"/>
              <a:t>contra un elemento en particular que NO se distribuye</a:t>
            </a:r>
            <a:r>
              <a:rPr lang="es-PR" dirty="0"/>
              <a:t>, o sea, el total del elemento será cargado a una sola cuenta.  </a:t>
            </a:r>
            <a:r>
              <a:rPr lang="es-PR" b="1" dirty="0"/>
              <a:t>Igualmente se usa para registrar sueldos de verano que no serán distribuidos. </a:t>
            </a:r>
          </a:p>
          <a:p>
            <a:pPr lvl="1" algn="just"/>
            <a:endParaRPr lang="es-PR" dirty="0"/>
          </a:p>
          <a:p>
            <a:pPr lvl="1"/>
            <a:endParaRPr lang="es-PR" b="1" dirty="0">
              <a:solidFill>
                <a:srgbClr val="FF0000"/>
              </a:solidFill>
            </a:endParaRPr>
          </a:p>
          <a:p>
            <a:pPr lvl="1"/>
            <a:endParaRPr lang="es-P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927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LD-T002 DE 9 o 10 MESES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447800"/>
            <a:ext cx="6591985" cy="5181600"/>
          </a:xfrm>
        </p:spPr>
        <p:txBody>
          <a:bodyPr>
            <a:normAutofit/>
          </a:bodyPr>
          <a:lstStyle/>
          <a:p>
            <a:pPr lvl="1" algn="just"/>
            <a:r>
              <a:rPr lang="es-PR" b="1" dirty="0">
                <a:solidFill>
                  <a:srgbClr val="FF0000"/>
                </a:solidFill>
              </a:rPr>
              <a:t>LD-T002 de 9 o 10 (con fórmulas)</a:t>
            </a:r>
            <a:r>
              <a:rPr lang="es-PR" dirty="0"/>
              <a:t>: Se utiliza únicamente para trabajar distribuciones de tiempo de Docentes de Enseñanza permanentes o probatorios en nuestro sistema.  Estos empleados son empleados contratados a 9 o 10 meses cuyos pagos de salarios se distribuyen en 12 meses.  </a:t>
            </a:r>
            <a:endParaRPr lang="en-US" dirty="0"/>
          </a:p>
          <a:p>
            <a:pPr lvl="2" algn="just"/>
            <a:r>
              <a:rPr lang="es-PR" dirty="0"/>
              <a:t>Se debe usar la T002 con fórmulas para trabajar </a:t>
            </a:r>
            <a:r>
              <a:rPr lang="es-PR" b="1" dirty="0"/>
              <a:t>distribuciones de tiempo durante el periodo académico </a:t>
            </a:r>
            <a:r>
              <a:rPr lang="es-PR" dirty="0"/>
              <a:t>(Periodo en T002:  16 de agosto al 15 de mayo en unidades con nombramientos a 9 meses o 10 meses como lo es Carolina.  Este es un estándar ya establecido por AC para el registro de estas dedicaciones en Oracle.</a:t>
            </a:r>
            <a:endParaRPr lang="en-US" dirty="0"/>
          </a:p>
          <a:p>
            <a:pPr lvl="2" algn="just"/>
            <a:r>
              <a:rPr lang="es-PR" dirty="0">
                <a:solidFill>
                  <a:srgbClr val="FF0000"/>
                </a:solidFill>
                <a:highlight>
                  <a:srgbClr val="FFFF00"/>
                </a:highlight>
              </a:rPr>
              <a:t>Este formulario tiene una segunda hoja llamada “</a:t>
            </a:r>
            <a:r>
              <a:rPr lang="es-PR" dirty="0" err="1">
                <a:solidFill>
                  <a:srgbClr val="FF0000"/>
                </a:solidFill>
                <a:highlight>
                  <a:srgbClr val="FFFF00"/>
                </a:highlight>
              </a:rPr>
              <a:t>Effort</a:t>
            </a:r>
            <a:r>
              <a:rPr lang="es-PR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s-PR" dirty="0" err="1">
                <a:solidFill>
                  <a:srgbClr val="FF0000"/>
                </a:solidFill>
                <a:highlight>
                  <a:srgbClr val="FFFF00"/>
                </a:highlight>
              </a:rPr>
              <a:t>Conversion</a:t>
            </a:r>
            <a:r>
              <a:rPr lang="es-PR" dirty="0">
                <a:solidFill>
                  <a:srgbClr val="FF0000"/>
                </a:solidFill>
                <a:highlight>
                  <a:srgbClr val="FFFF00"/>
                </a:highlight>
              </a:rPr>
              <a:t>”.  Esta hoja es sumamente importante ya que presenta al encargado de registrar distribución en Oracle el por ciento que debe usar (prorrateado). Se nutre </a:t>
            </a:r>
            <a:r>
              <a:rPr lang="es-PR" b="1" dirty="0">
                <a:solidFill>
                  <a:srgbClr val="FF0000"/>
                </a:solidFill>
                <a:highlight>
                  <a:srgbClr val="FFFF00"/>
                </a:highlight>
              </a:rPr>
              <a:t>en parte </a:t>
            </a:r>
            <a:r>
              <a:rPr lang="es-PR" dirty="0">
                <a:solidFill>
                  <a:srgbClr val="FF0000"/>
                </a:solidFill>
                <a:highlight>
                  <a:srgbClr val="FFFF00"/>
                </a:highlight>
              </a:rPr>
              <a:t>de la información registrada en la T002.</a:t>
            </a:r>
          </a:p>
          <a:p>
            <a:pPr lvl="2" algn="just"/>
            <a:r>
              <a:rPr lang="es-PR" dirty="0"/>
              <a:t>Este formulario, igualmente se usa para </a:t>
            </a:r>
            <a:r>
              <a:rPr lang="es-PR" b="1" dirty="0"/>
              <a:t>sueldos de verano </a:t>
            </a:r>
            <a:r>
              <a:rPr lang="es-PR" dirty="0"/>
              <a:t>que se van a distribuir entre varios proyectos durante el mismo periodo de ejecución.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75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s-PR" sz="3600" b="1" dirty="0">
                <a:solidFill>
                  <a:srgbClr val="C00000"/>
                </a:solidFill>
              </a:rPr>
              <a:t>IMPORTANCIA DE LA ORGANIZACIÓN-ENCASILLADO #16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1905000"/>
            <a:ext cx="7543800" cy="400622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PR" dirty="0"/>
              <a:t>En Oracle HRMS todo empleado está adscrito a una organización, entiéndase facultad/departamento/oficina.  Esa organización es la que se indica en el encasillado #16.  La organización determina la cuenta en la cual se contabilizarán los gastos de salario del empleado.</a:t>
            </a:r>
          </a:p>
          <a:p>
            <a:pPr algn="just"/>
            <a:endParaRPr lang="es-PR" dirty="0"/>
          </a:p>
          <a:p>
            <a:pPr algn="just"/>
            <a:endParaRPr lang="es-PR" dirty="0"/>
          </a:p>
          <a:p>
            <a:pPr algn="just"/>
            <a:endParaRPr lang="es-PR" dirty="0"/>
          </a:p>
          <a:p>
            <a:pPr algn="just"/>
            <a:endParaRPr lang="es-PR" dirty="0"/>
          </a:p>
          <a:p>
            <a:pPr algn="just"/>
            <a:endParaRPr lang="es-PR" dirty="0"/>
          </a:p>
          <a:p>
            <a:pPr algn="just"/>
            <a:r>
              <a:rPr lang="es-PR" dirty="0"/>
              <a:t>Cuando un empleado es un </a:t>
            </a:r>
            <a:r>
              <a:rPr lang="es-PR" u="sng" dirty="0"/>
              <a:t>nombramiento especial 100% pagado por un proyecto de fondos externos o por costos indirectos</a:t>
            </a:r>
            <a:r>
              <a:rPr lang="es-PR" dirty="0"/>
              <a:t>, ese empleado debe estar adscrito a la siguiente organización:</a:t>
            </a:r>
          </a:p>
          <a:p>
            <a:pPr marL="114300" indent="0" algn="ctr">
              <a:buNone/>
            </a:pPr>
            <a:r>
              <a:rPr lang="es-PR" b="1" dirty="0">
                <a:solidFill>
                  <a:srgbClr val="FF0000"/>
                </a:solidFill>
              </a:rPr>
              <a:t>PROYECTOS ESPECIALES-FACULTAD XX</a:t>
            </a:r>
          </a:p>
          <a:p>
            <a:pPr marL="114300" indent="0" algn="ctr">
              <a:buNone/>
            </a:pPr>
            <a:r>
              <a:rPr lang="es-PR" dirty="0">
                <a:solidFill>
                  <a:srgbClr val="FF0000"/>
                </a:solidFill>
              </a:rPr>
              <a:t>Esto organización es la que pondríamos en el encasillado #16 para estos casos (puede variar por unidad)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3" t="16835" r="51133" b="68258"/>
          <a:stretch/>
        </p:blipFill>
        <p:spPr bwMode="auto">
          <a:xfrm>
            <a:off x="990601" y="2705100"/>
            <a:ext cx="7721901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3824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152400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es-PR" sz="3600" b="1" dirty="0">
                <a:solidFill>
                  <a:srgbClr val="C00000"/>
                </a:solidFill>
              </a:rPr>
              <a:t>IMPORTANCIA DE LA ORGANIZACIÓN-ENCASILLADO #16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1" y="2133600"/>
            <a:ext cx="7010400" cy="39624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PR" sz="2800" b="1" dirty="0"/>
              <a:t>Las organizaciones ya tienen asignada su cuenta “default” institucional.</a:t>
            </a:r>
          </a:p>
          <a:p>
            <a:pPr algn="just"/>
            <a:r>
              <a:rPr lang="es-PR" sz="2800" dirty="0"/>
              <a:t>Las organizaciones denominadas </a:t>
            </a:r>
            <a:r>
              <a:rPr lang="es-PR" sz="2800" b="1" dirty="0"/>
              <a:t>PROYECTOS ESPECIALES </a:t>
            </a:r>
            <a:r>
              <a:rPr lang="es-PR" sz="2800" dirty="0"/>
              <a:t>no tienen cuenta “default”.  Por tanto, si a estos empleados no se les crea un </a:t>
            </a:r>
            <a:r>
              <a:rPr lang="es-PR" sz="2800" dirty="0" err="1"/>
              <a:t>schedule</a:t>
            </a:r>
            <a:r>
              <a:rPr lang="es-PR" sz="2800" dirty="0"/>
              <a:t> en finanzas, post </a:t>
            </a:r>
            <a:r>
              <a:rPr lang="es-PR" sz="2800" dirty="0" err="1"/>
              <a:t>award</a:t>
            </a:r>
            <a:r>
              <a:rPr lang="es-PR" sz="2800" dirty="0"/>
              <a:t> o presupuesto, la nómina de este empleado se contabilizará en una cuenta suspenso.</a:t>
            </a:r>
          </a:p>
          <a:p>
            <a:pPr algn="just"/>
            <a:r>
              <a:rPr lang="es-PR" sz="2800" dirty="0"/>
              <a:t>El formulario ya tiene pre programada las cuentas de acuerdo al Recinto y a la organización que se seleccione.  Esto es sumamente importante que este correcto.</a:t>
            </a:r>
          </a:p>
          <a:p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1675900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537</TotalTime>
  <Words>1826</Words>
  <Application>Microsoft Office PowerPoint</Application>
  <PresentationFormat>On-screen Show (4:3)</PresentationFormat>
  <Paragraphs>105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Wisp</vt:lpstr>
      <vt:lpstr>FORMAS T-002:  COMO COMPLETAR LO QUE  AFECTA LA CONTABILIDAD DE LA TRANSACCION</vt:lpstr>
      <vt:lpstr>LOS FORMULARIOS: FORMATO REVISADO EN EL 2016-ULTIMA VERSION REVISADA JULIO 2023 (RRP)</vt:lpstr>
      <vt:lpstr>LOS FORMULARIOS: FORMATO REVISADO EN 2016 Y LUEGO EN AGOSTO 2023</vt:lpstr>
      <vt:lpstr>LOS FORMULARIOS: VERSIONES VARIADAS</vt:lpstr>
      <vt:lpstr>PowerPoint Presentation</vt:lpstr>
      <vt:lpstr>LOS FORMULARIOS:  Cuándo utilizarlos</vt:lpstr>
      <vt:lpstr>LD-T002 DE 9 o 10 MESES</vt:lpstr>
      <vt:lpstr>IMPORTANCIA DE LA ORGANIZACIÓN-ENCASILLADO #16</vt:lpstr>
      <vt:lpstr>IMPORTANCIA DE LA ORGANIZACIÓN-ENCASILLADO #16</vt:lpstr>
      <vt:lpstr>IMPORTANCIA DEL ELEMENTO DE PAGO (#22)</vt:lpstr>
      <vt:lpstr>DETALLES IMPORTANTES</vt:lpstr>
      <vt:lpstr>DETALLES IMPORTANTES</vt:lpstr>
      <vt:lpstr>VEAMOS LOS FORMULARIOS</vt:lpstr>
      <vt:lpstr>CASOS SUPRA CAMPUS</vt:lpstr>
      <vt:lpstr>INFORMES T&amp;E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NUEVAS FORMAS T-002</dc:title>
  <dc:creator>Ana Feliciano</dc:creator>
  <cp:lastModifiedBy>ANA M. FELICIANO DELGADO</cp:lastModifiedBy>
  <cp:revision>37</cp:revision>
  <dcterms:created xsi:type="dcterms:W3CDTF">2017-03-21T12:00:28Z</dcterms:created>
  <dcterms:modified xsi:type="dcterms:W3CDTF">2026-02-12T17:12:40Z</dcterms:modified>
</cp:coreProperties>
</file>