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17" r:id="rId5"/>
    <p:sldId id="307" r:id="rId6"/>
    <p:sldId id="277" r:id="rId7"/>
    <p:sldId id="265" r:id="rId8"/>
    <p:sldId id="276" r:id="rId9"/>
    <p:sldId id="308" r:id="rId10"/>
    <p:sldId id="278" r:id="rId11"/>
    <p:sldId id="309" r:id="rId12"/>
    <p:sldId id="347" r:id="rId13"/>
    <p:sldId id="348" r:id="rId14"/>
    <p:sldId id="341" r:id="rId15"/>
    <p:sldId id="343" r:id="rId16"/>
    <p:sldId id="360" r:id="rId17"/>
    <p:sldId id="357" r:id="rId18"/>
    <p:sldId id="315" r:id="rId19"/>
    <p:sldId id="349" r:id="rId20"/>
    <p:sldId id="353" r:id="rId21"/>
    <p:sldId id="350" r:id="rId22"/>
    <p:sldId id="351" r:id="rId23"/>
    <p:sldId id="358" r:id="rId24"/>
    <p:sldId id="352" r:id="rId25"/>
    <p:sldId id="354" r:id="rId26"/>
    <p:sldId id="356" r:id="rId27"/>
    <p:sldId id="355" r:id="rId28"/>
    <p:sldId id="362" r:id="rId29"/>
    <p:sldId id="364" r:id="rId30"/>
    <p:sldId id="365" r:id="rId31"/>
    <p:sldId id="359" r:id="rId32"/>
    <p:sldId id="361" r:id="rId33"/>
    <p:sldId id="363" r:id="rId34"/>
    <p:sldId id="30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C4D"/>
    <a:srgbClr val="636A58"/>
    <a:srgbClr val="505A47"/>
    <a:srgbClr val="D1D8B7"/>
    <a:srgbClr val="A09D79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5405" autoAdjust="0"/>
  </p:normalViewPr>
  <p:slideViewPr>
    <p:cSldViewPr snapToGrid="0">
      <p:cViewPr varScale="1">
        <p:scale>
          <a:sx n="60" d="100"/>
          <a:sy n="60" d="100"/>
        </p:scale>
        <p:origin x="752" y="2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. FELICIANO DELGADO" userId="584ab9e3-8da6-4f89-b57e-2bc782fd7113" providerId="ADAL" clId="{6C554203-779F-4AEB-B5A4-8595979AC967}"/>
    <pc:docChg chg="modSld">
      <pc:chgData name="ANA M. FELICIANO DELGADO" userId="584ab9e3-8da6-4f89-b57e-2bc782fd7113" providerId="ADAL" clId="{6C554203-779F-4AEB-B5A4-8595979AC967}" dt="2026-03-12T12:13:58.091" v="13" actId="729"/>
      <pc:docMkLst>
        <pc:docMk/>
      </pc:docMkLst>
      <pc:sldChg chg="mod modShow">
        <pc:chgData name="ANA M. FELICIANO DELGADO" userId="584ab9e3-8da6-4f89-b57e-2bc782fd7113" providerId="ADAL" clId="{6C554203-779F-4AEB-B5A4-8595979AC967}" dt="2026-03-12T12:13:55.926" v="12" actId="729"/>
        <pc:sldMkLst>
          <pc:docMk/>
          <pc:sldMk cId="3643072968" sldId="265"/>
        </pc:sldMkLst>
      </pc:sldChg>
      <pc:sldChg chg="mod modShow">
        <pc:chgData name="ANA M. FELICIANO DELGADO" userId="584ab9e3-8da6-4f89-b57e-2bc782fd7113" providerId="ADAL" clId="{6C554203-779F-4AEB-B5A4-8595979AC967}" dt="2026-03-12T12:13:58.091" v="13" actId="729"/>
        <pc:sldMkLst>
          <pc:docMk/>
          <pc:sldMk cId="3513148655" sldId="276"/>
        </pc:sldMkLst>
      </pc:sldChg>
      <pc:sldChg chg="mod modShow">
        <pc:chgData name="ANA M. FELICIANO DELGADO" userId="584ab9e3-8da6-4f89-b57e-2bc782fd7113" providerId="ADAL" clId="{6C554203-779F-4AEB-B5A4-8595979AC967}" dt="2026-03-12T12:13:51.353" v="11" actId="729"/>
        <pc:sldMkLst>
          <pc:docMk/>
          <pc:sldMk cId="1723526507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3/12/2026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E13F8-52B1-A637-5E3E-1BEFB540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7868FC-E721-74DF-9A25-35EE1D7C3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0A502-3DE7-84E2-0D67-3867FF27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A985-14B8-5A37-0B20-7BF44F57E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01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29D4-352B-D216-8894-DCC7165D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E4C50-06E2-3984-0408-459277C97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C4F9E-755C-4044-F9B7-8619EA20B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8F0E3-3FB1-79C2-29FE-9BE4AD16F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47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BE23-D5B0-F70C-97F4-BAC49B22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08F90-77BB-E31E-0188-17C75E2D5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AD123-C3E9-F4DE-4C0D-D7B472837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D8E0B-25AB-D0AF-6F55-7BBF336BC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9435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72854-C4D2-78AD-BCDF-BF2DE8960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7251A-3EB9-515A-A6AB-9010CDFD8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6B8B7-A274-7046-D12B-D5E3CDFFC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34920-0C06-8BF1-00D0-8415DDC46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516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29D4-352B-D216-8894-DCC7165D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E4C50-06E2-3984-0408-459277C97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C4F9E-755C-4044-F9B7-8619EA20B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8F0E3-3FB1-79C2-29FE-9BE4AD16F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764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712D7-408F-F983-49D4-0260945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DEB18-14F1-8E36-617F-081AE2E3A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A5C32-2E9F-1F1E-5BFD-54B4E05D3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E9DE1-B341-5AFA-EEEF-40CF2DFE1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675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38BFB-14A9-B89E-A85D-0B608D23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8A40E-B38C-EAC1-EE1B-83A3B8973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AC2F8-9260-622E-6FD5-05C8F8FCB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139E2-9E28-2D2A-9D4D-71F1C0072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2061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5C11-71AC-D000-2978-DB76E70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F5B2F-5C09-F557-FEAD-312837EF4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71CC0-3980-CD5A-D635-E5A9A8B11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5DD2-1085-3FF6-56FB-438E2B3F3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001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D15A-2E61-493F-D83D-71DD2632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26C2A-1F7D-137A-4597-C3117554E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92224-C0F2-60FC-10D6-FCE9C8B0E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5852-93C4-C920-E56C-4E9110AE7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0279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D15A-2E61-493F-D83D-71DD26325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26C2A-1F7D-137A-4597-C3117554E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92224-C0F2-60FC-10D6-FCE9C8B0E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5852-93C4-C920-E56C-4E9110AE7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12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99D2D-62D9-1F11-C0EC-BAABA2311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BB24B-2A92-CDC3-6A6E-35F334F0D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950C1-B1A7-9A2C-1D28-CB48AFD4C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149C6-C35C-29A2-D6D1-C4057EDA4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7728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9726-B534-F291-AA10-431EC34A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B04251-C814-84D5-008C-9B90C9271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376A7-F89D-7D79-3698-65ADA67D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53D58-38AE-897D-7CA0-5B7F1F549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908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5C11-71AC-D000-2978-DB76E70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F5B2F-5C09-F557-FEAD-312837EF4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71CC0-3980-CD5A-D635-E5A9A8B11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5DD2-1085-3FF6-56FB-438E2B3F3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5258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5C11-71AC-D000-2978-DB76E70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F5B2F-5C09-F557-FEAD-312837EF4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71CC0-3980-CD5A-D635-E5A9A8B11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5DD2-1085-3FF6-56FB-438E2B3F3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79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85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F3BEA-D236-59EB-9F08-ACE12583B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FAC27-3F7F-0AA0-7C18-B61BF7A58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B289EC-2B4C-DDC9-F424-7361CC907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89E47-AC6B-1D2C-E951-E14E0F0AB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175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25F0-BC22-AE71-26C5-7A19597C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F3244-094F-01E7-34BC-7B84EF5C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917CC-8EFF-EB5E-3B01-02379F62D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81625-25C5-6611-B504-6DD12018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32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5C11-71AC-D000-2978-DB76E70A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F5B2F-5C09-F557-FEAD-312837EF4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71CC0-3980-CD5A-D635-E5A9A8B11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5DD2-1085-3FF6-56FB-438E2B3F3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73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0DB8E-FFC8-E9F2-0616-74B937E7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1CF71-C803-D751-479A-1D884E92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426C7-E9A8-CC7C-4028-9E7C8107F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ED7C6-6799-A210-BCFC-8DF123FF2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75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4008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822960" tIns="731520" anchor="t" anchorCtr="0">
            <a:normAutofit/>
          </a:bodyPr>
          <a:lstStyle/>
          <a:p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623" y="4735799"/>
            <a:ext cx="6470693" cy="605256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03F05-78A5-431B-8FEA-0B7BADEBF95E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59B25ABF-2D91-42D0-B257-28C830A0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8720" y="2774209"/>
            <a:ext cx="2340864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9F987416-CEE7-4146-91E2-1C62DCADAB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9685" y="2767763"/>
            <a:ext cx="2340864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F8590697-896B-4145-A7B5-26F0E6F6B9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0650" y="2776437"/>
            <a:ext cx="2340864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E562EE16-EF76-4BCF-ACAA-CB3BADD8D4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11615" y="2771021"/>
            <a:ext cx="2340864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86CD2107-D81C-4AA6-AA2C-5C271CD0C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8720" y="4810866"/>
            <a:ext cx="2340864" cy="347662"/>
          </a:xfrm>
        </p:spPr>
        <p:txBody>
          <a:bodyPr lIns="54864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2A269BEA-7801-43D0-BB4D-499E164643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88720" y="5205596"/>
            <a:ext cx="2340864" cy="347662"/>
          </a:xfrm>
        </p:spPr>
        <p:txBody>
          <a:bodyPr lIns="54864" tIns="0" rIns="54864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EC30D8C1-9CAA-453C-A135-99B34DEAEC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9319" y="4810866"/>
            <a:ext cx="2340864" cy="347662"/>
          </a:xfrm>
        </p:spPr>
        <p:txBody>
          <a:bodyPr lIns="54864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2C8127FC-EA51-4A6C-AD57-265191F313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9009" y="5205596"/>
            <a:ext cx="2340864" cy="347662"/>
          </a:xfrm>
        </p:spPr>
        <p:txBody>
          <a:bodyPr lIns="54864" tIns="0" rIns="54864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23ECF9F-5017-46E1-B3F2-FF9DFD49FB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9918" y="4810866"/>
            <a:ext cx="2340864" cy="347662"/>
          </a:xfrm>
        </p:spPr>
        <p:txBody>
          <a:bodyPr lIns="54864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172350F8-3D16-4661-8DCD-34190A9C6B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9298" y="5205596"/>
            <a:ext cx="2340864" cy="347662"/>
          </a:xfrm>
        </p:spPr>
        <p:txBody>
          <a:bodyPr lIns="54864" tIns="0" rIns="54864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71374BEE-2BEB-449C-B492-8EDC885FDE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0516" y="4810866"/>
            <a:ext cx="2340864" cy="347662"/>
          </a:xfrm>
        </p:spPr>
        <p:txBody>
          <a:bodyPr lIns="54864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A91B02B2-35F9-4512-B6AA-543C16F263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09588" y="5205596"/>
            <a:ext cx="2340864" cy="347662"/>
          </a:xfrm>
        </p:spPr>
        <p:txBody>
          <a:bodyPr lIns="54864" tIns="0" rIns="54864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0737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8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3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  <p:sldLayoutId id="2147483683" r:id="rId15"/>
    <p:sldLayoutId id="2147483684" r:id="rId16"/>
    <p:sldLayoutId id="2147483686" r:id="rId17"/>
    <p:sldLayoutId id="214748368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59F58-E7E3-4312-BFB5-D3B5719E8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092" y="3210547"/>
            <a:ext cx="7537703" cy="2462667"/>
          </a:xfrm>
        </p:spPr>
        <p:txBody>
          <a:bodyPr>
            <a:normAutofit/>
          </a:bodyPr>
          <a:lstStyle/>
          <a:p>
            <a:r>
              <a:rPr lang="es-ES" sz="2200" dirty="0"/>
              <a:t>Trámite de transacciones de Recursos Humanos para proyectos de fondos externos y uso de los formularios T002</a:t>
            </a:r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502785-6557-4038-9743-2ABFF39C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1" y="4841281"/>
            <a:ext cx="6946755" cy="60525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s-PR" sz="1300" noProof="1"/>
              <a:t>Sra. Ana Feliciano Delgado, Decana Auxiliar </a:t>
            </a:r>
          </a:p>
          <a:p>
            <a:pPr>
              <a:spcAft>
                <a:spcPts val="0"/>
              </a:spcAft>
            </a:pPr>
            <a:r>
              <a:rPr lang="es-PR" sz="1300" noProof="1"/>
              <a:t>Sra. Yaribeth Ramos Martínez, Analista de Recursos Humanos de</a:t>
            </a:r>
            <a:r>
              <a:rPr lang="es-PR" sz="1300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Fondos Externos </a:t>
            </a:r>
          </a:p>
          <a:p>
            <a:endParaRPr lang="es-PR" sz="12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9" y="1757350"/>
            <a:ext cx="3572566" cy="17384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3617" y="5396215"/>
            <a:ext cx="6944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R" sz="1200" b="0" cap="none" spc="0" dirty="0">
                <a:ln w="0"/>
                <a:solidFill>
                  <a:schemeClr val="tx1"/>
                </a:solidFill>
              </a:rPr>
              <a:t>2025-26</a:t>
            </a:r>
          </a:p>
        </p:txBody>
      </p:sp>
      <p:pic>
        <p:nvPicPr>
          <p:cNvPr id="8" name="Picture Placeholder 7" descr="A coffee cup and glasses on a desk&#10;&#10;AI-generated content may be incorrect.">
            <a:extLst>
              <a:ext uri="{FF2B5EF4-FFF2-40B4-BE49-F238E27FC236}">
                <a16:creationId xmlns:a16="http://schemas.microsoft.com/office/drawing/2014/main" id="{2022C816-7F59-65D6-5D2D-A9416F63C4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615" b="10615"/>
          <a:stretch>
            <a:fillRect/>
          </a:stretch>
        </p:blipFill>
        <p:spPr>
          <a:xfrm>
            <a:off x="6520439" y="337539"/>
            <a:ext cx="4863485" cy="2553995"/>
          </a:xfrm>
        </p:spPr>
      </p:pic>
    </p:spTree>
    <p:extLst>
      <p:ext uri="{BB962C8B-B14F-4D97-AF65-F5344CB8AC3E}">
        <p14:creationId xmlns:p14="http://schemas.microsoft.com/office/powerpoint/2010/main" val="38110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D66E-94C6-5CDE-7195-460208773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in an apron holding a computer">
            <a:extLst>
              <a:ext uri="{FF2B5EF4-FFF2-40B4-BE49-F238E27FC236}">
                <a16:creationId xmlns:a16="http://schemas.microsoft.com/office/drawing/2014/main" id="{FACA7B17-AD58-DF42-DFF2-D64B33F0F0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1" r="331"/>
          <a:stretch/>
        </p:blipFill>
        <p:spPr>
          <a:xfrm>
            <a:off x="7623125" y="-20757"/>
            <a:ext cx="4589511" cy="6555026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559926"/>
            <a:ext cx="10058400" cy="1450757"/>
          </a:xfrm>
        </p:spPr>
        <p:txBody>
          <a:bodyPr/>
          <a:lstStyle/>
          <a:p>
            <a:r>
              <a:rPr lang="es-PR" sz="4800" dirty="0"/>
              <a:t>Códigos de gastos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7319145-11C8-11D3-C7CE-6DCB2C4D4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3079"/>
              </p:ext>
            </p:extLst>
          </p:nvPr>
        </p:nvGraphicFramePr>
        <p:xfrm>
          <a:off x="150454" y="2591365"/>
          <a:ext cx="7472672" cy="27998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63900">
                  <a:extLst>
                    <a:ext uri="{9D8B030D-6E8A-4147-A177-3AD203B41FA5}">
                      <a16:colId xmlns:a16="http://schemas.microsoft.com/office/drawing/2014/main" val="627761994"/>
                    </a:ext>
                  </a:extLst>
                </a:gridCol>
                <a:gridCol w="3808772">
                  <a:extLst>
                    <a:ext uri="{9D8B030D-6E8A-4147-A177-3AD203B41FA5}">
                      <a16:colId xmlns:a16="http://schemas.microsoft.com/office/drawing/2014/main" val="3288130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5101 Salario no docente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5021 Salario docente 	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186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5131 Diferencial en sueldo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5031  Sueldo de verano proyecto especial e investigación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5042  Sueldo de verano instrucción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532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5135 Compensación adicional no docente proyecto e investigación 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5045 Compensación adicional docente proyecto e investigación     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99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5166 Quinquenios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5046 Compensación adicional tarea incidental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829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5068 Incentivo Inst. docente proyecto especial e investigación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552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0818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04531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0793E34-1601-D72F-3632-ACA5BBB7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9" y="2129700"/>
            <a:ext cx="69161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2400" b="1" i="0" u="none" strike="noStrike" cap="none" normalizeH="0" baseline="0" dirty="0">
                <a:ln>
                  <a:noFill/>
                </a:ln>
                <a:solidFill>
                  <a:srgbClr val="AD5C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DOCENTES 51XX		</a:t>
            </a:r>
            <a:r>
              <a:rPr kumimoji="0" lang="es-PR" altLang="en-US" sz="2400" b="1" i="0" u="none" strike="noStrike" cap="none" normalizeH="0" dirty="0">
                <a:ln>
                  <a:noFill/>
                </a:ln>
                <a:solidFill>
                  <a:srgbClr val="AD5C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es-PR" altLang="en-US" sz="2400" b="1" i="0" u="none" strike="noStrike" cap="none" normalizeH="0" baseline="0" dirty="0">
                <a:ln>
                  <a:noFill/>
                </a:ln>
                <a:solidFill>
                  <a:srgbClr val="AD5C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 50xx</a:t>
            </a:r>
            <a:endParaRPr kumimoji="0" lang="es-PR" altLang="en-US" sz="2400" b="0" i="0" u="none" strike="noStrike" cap="none" normalizeH="0" baseline="0" dirty="0">
              <a:ln>
                <a:noFill/>
              </a:ln>
              <a:solidFill>
                <a:srgbClr val="AD5C4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8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01CDA-A109-61DB-EB80-63EBF1C4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531F68C-97BC-09D7-D5AA-FBDC36BD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539B96-7B6B-2C74-5DCE-7E73102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dirty="0"/>
              <a:t>Diferencial en sueldo </a:t>
            </a:r>
            <a:r>
              <a:rPr lang="en-US" sz="4000" dirty="0"/>
              <a:t>(Código </a:t>
            </a:r>
            <a:r>
              <a:rPr lang="es-PR" sz="4000" dirty="0">
                <a:effectLst/>
              </a:rPr>
              <a:t>5131)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F0074-2C2B-67D1-6918-750B448835B4}"/>
              </a:ext>
            </a:extLst>
          </p:cNvPr>
          <p:cNvSpPr txBox="1"/>
          <p:nvPr/>
        </p:nvSpPr>
        <p:spPr>
          <a:xfrm>
            <a:off x="1099588" y="1454791"/>
            <a:ext cx="1005609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Propósito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1800" dirty="0">
                <a:effectLst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diferencial en sueldo constituye una remuneración adicional de naturaleza provisional para el personal no docente y se realiza durante la jornada regular de trabajo</a:t>
            </a: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endParaRPr lang="es-ES_tradnl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solicitar un diferencial en sueldo</a:t>
            </a: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la ORH provee un mecanismo en la plataforma SharePoint.</a:t>
            </a: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endParaRPr lang="es-ES_tradn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el caso de fondos externos, se trabajan vía </a:t>
            </a:r>
            <a:r>
              <a:rPr lang="es-ES_tradnl" sz="24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excepción </a:t>
            </a: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 una justificación y autorización de la agencia.  </a:t>
            </a: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endParaRPr lang="es-ES_tradn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Los diferenciales no aplican a empleados que reciban parcial o totalmente su salario de fondos externos. </a:t>
            </a: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endParaRPr lang="es-ES_tradn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228600" algn="just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4FE88-9C2E-43FE-3C2E-4B35206B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87345-494D-94D7-A0B8-A65B28A9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9" y="0"/>
            <a:ext cx="10058400" cy="1450757"/>
          </a:xfrm>
        </p:spPr>
        <p:txBody>
          <a:bodyPr/>
          <a:lstStyle/>
          <a:p>
            <a:r>
              <a:rPr lang="es-PR" sz="4000" dirty="0"/>
              <a:t>Compensaciones adicionales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2CA3D-800A-8CE7-C348-15D3C686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974" y="1378775"/>
            <a:ext cx="4639736" cy="736282"/>
          </a:xfrm>
        </p:spPr>
        <p:txBody>
          <a:bodyPr>
            <a:normAutofit/>
          </a:bodyPr>
          <a:lstStyle/>
          <a:p>
            <a:r>
              <a:rPr lang="es-PR" sz="3200" dirty="0"/>
              <a:t>No docente </a:t>
            </a:r>
            <a:endParaRPr lang="en-US" sz="3600" dirty="0">
              <a:solidFill>
                <a:schemeClr val="tx1"/>
              </a:solidFill>
            </a:endParaRPr>
          </a:p>
          <a:p>
            <a:endParaRPr lang="es-PR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DE7B3-A6F2-DDD4-EA74-04347C59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8517" y="1673054"/>
            <a:ext cx="5573077" cy="3998806"/>
          </a:xfrm>
        </p:spPr>
        <p:txBody>
          <a:bodyPr>
            <a:noAutofit/>
          </a:bodyPr>
          <a:lstStyle/>
          <a:p>
            <a:pPr lvl="0" algn="just"/>
            <a:r>
              <a:rPr lang="es-PR" sz="1800" dirty="0">
                <a:solidFill>
                  <a:schemeClr val="tx1"/>
                </a:solidFill>
              </a:rPr>
              <a:t>El elemento de pago es Compensación No Docente Proyecto e </a:t>
            </a:r>
            <a:r>
              <a:rPr lang="es-PR" sz="1800" dirty="0"/>
              <a:t>I</a:t>
            </a:r>
            <a:r>
              <a:rPr lang="es-PR" sz="1800" dirty="0">
                <a:solidFill>
                  <a:schemeClr val="tx1"/>
                </a:solidFill>
              </a:rPr>
              <a:t>nvestigación</a:t>
            </a:r>
            <a:r>
              <a:rPr lang="es-PR" sz="1800" dirty="0"/>
              <a:t> y código de gasto 5135.</a:t>
            </a:r>
            <a:endParaRPr lang="es-PR" sz="1800" dirty="0">
              <a:solidFill>
                <a:schemeClr val="tx1"/>
              </a:solidFill>
            </a:endParaRPr>
          </a:p>
          <a:p>
            <a:pPr lvl="0" algn="just"/>
            <a:r>
              <a:rPr lang="es-PR" sz="1800" dirty="0"/>
              <a:t>Se trabaja mediante</a:t>
            </a:r>
            <a:r>
              <a:rPr lang="es-PR" sz="1800" dirty="0">
                <a:solidFill>
                  <a:schemeClr val="tx1"/>
                </a:solidFill>
              </a:rPr>
              <a:t> tiempo certificado o por periodo.</a:t>
            </a:r>
            <a:endParaRPr lang="en-US" sz="1800" dirty="0">
              <a:solidFill>
                <a:schemeClr val="tx1"/>
              </a:solidFill>
            </a:endParaRPr>
          </a:p>
          <a:p>
            <a:pPr lvl="0" algn="just"/>
            <a:r>
              <a:rPr lang="es-PR" sz="1800" b="1" dirty="0">
                <a:solidFill>
                  <a:srgbClr val="FF0000"/>
                </a:solidFill>
              </a:rPr>
              <a:t>La unidad debe referir la compensación adicional no docente a la ORH antes que el empleado comience a realizar las tareas, mediante la plataforma provista por la ORH.  </a:t>
            </a:r>
          </a:p>
          <a:p>
            <a:pPr lvl="0" algn="just"/>
            <a:r>
              <a:rPr lang="es-PR" sz="1800" dirty="0"/>
              <a:t>Si la </a:t>
            </a:r>
            <a:r>
              <a:rPr lang="es-PR" sz="1800" b="1" dirty="0"/>
              <a:t>renovación de la compensación es igualdad de condiciones </a:t>
            </a:r>
            <a:r>
              <a:rPr lang="es-PR" sz="1800" dirty="0"/>
              <a:t>en el mismo proyecto, se refiere por correo electrónico a Post </a:t>
            </a:r>
            <a:r>
              <a:rPr lang="es-PR" sz="1800" dirty="0" err="1"/>
              <a:t>Award</a:t>
            </a:r>
            <a:r>
              <a:rPr lang="es-PR" sz="1800" dirty="0"/>
              <a:t> y no a la ORH.</a:t>
            </a:r>
            <a:r>
              <a:rPr lang="es-PR" sz="1800" dirty="0">
                <a:solidFill>
                  <a:schemeClr val="tx1"/>
                </a:solidFill>
              </a:rPr>
              <a:t>  </a:t>
            </a:r>
            <a:endParaRPr lang="en-US" sz="1800" dirty="0">
              <a:solidFill>
                <a:schemeClr val="tx1"/>
              </a:solidFill>
            </a:endParaRPr>
          </a:p>
          <a:p>
            <a:pPr lvl="0" algn="just"/>
            <a:r>
              <a:rPr lang="es-PR" sz="1800" dirty="0">
                <a:solidFill>
                  <a:schemeClr val="tx1"/>
                </a:solidFill>
              </a:rPr>
              <a:t>La compensación no docente se realiza fuera de la jornada regular hasta un máximo de 18 horas semanales.  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2D00DD-2A89-94DC-BBEB-0B0CDC58F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103" y="1010634"/>
            <a:ext cx="4639736" cy="736282"/>
          </a:xfrm>
        </p:spPr>
        <p:txBody>
          <a:bodyPr>
            <a:normAutofit/>
          </a:bodyPr>
          <a:lstStyle/>
          <a:p>
            <a:r>
              <a:rPr lang="es-PR" sz="3600" dirty="0"/>
              <a:t>Docente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E6BF96-50F4-5715-7EC9-6D58AB6C6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5410" y="1693491"/>
            <a:ext cx="5608182" cy="31396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PR" sz="2000" dirty="0">
                <a:solidFill>
                  <a:schemeClr val="tx1"/>
                </a:solidFill>
              </a:rPr>
              <a:t> El elemento de pago es Compensación Docente      Proyecto e Investigación </a:t>
            </a:r>
            <a:r>
              <a:rPr lang="es-PR" sz="2000" dirty="0"/>
              <a:t>y código de gasto </a:t>
            </a:r>
            <a:r>
              <a:rPr lang="es-PR" sz="2000" dirty="0">
                <a:solidFill>
                  <a:schemeClr val="tx1"/>
                </a:solidFill>
              </a:rPr>
              <a:t>5045</a:t>
            </a:r>
            <a:r>
              <a:rPr lang="es-PR" sz="2000" dirty="0"/>
              <a:t>.</a:t>
            </a:r>
            <a:endParaRPr lang="es-PR" sz="2000" dirty="0">
              <a:solidFill>
                <a:schemeClr val="tx1"/>
              </a:solidFill>
            </a:endParaRPr>
          </a:p>
          <a:p>
            <a:r>
              <a:rPr lang="es-PR" sz="2000" dirty="0">
                <a:solidFill>
                  <a:schemeClr val="tx1"/>
                </a:solidFill>
              </a:rPr>
              <a:t>Tarea incidental </a:t>
            </a:r>
            <a:r>
              <a:rPr lang="es-PR" sz="2000" dirty="0"/>
              <a:t>y código de gastos </a:t>
            </a:r>
            <a:r>
              <a:rPr lang="es-PR" sz="2000" dirty="0">
                <a:solidFill>
                  <a:schemeClr val="tx1"/>
                </a:solidFill>
              </a:rPr>
              <a:t>5046.</a:t>
            </a:r>
          </a:p>
          <a:p>
            <a:pPr marL="160020" indent="0">
              <a:buNone/>
            </a:pPr>
            <a:r>
              <a:rPr lang="es-PR" sz="2000" dirty="0">
                <a:solidFill>
                  <a:schemeClr val="tx1"/>
                </a:solidFill>
              </a:rPr>
              <a:t>	1. Talleres, conferencias, mentorías.</a:t>
            </a:r>
          </a:p>
          <a:p>
            <a:pPr marL="160020" indent="0" algn="just">
              <a:buNone/>
            </a:pPr>
            <a:r>
              <a:rPr lang="es-PR" sz="2000" dirty="0">
                <a:solidFill>
                  <a:schemeClr val="tx1"/>
                </a:solidFill>
              </a:rPr>
              <a:t>	2. Para el pago, deben enviar la     		certificación de labor realizada.</a:t>
            </a:r>
          </a:p>
          <a:p>
            <a:pPr algn="just"/>
            <a:r>
              <a:rPr lang="es-PR" sz="2000" dirty="0">
                <a:solidFill>
                  <a:schemeClr val="tx1"/>
                </a:solidFill>
              </a:rPr>
              <a:t>Máximo de 9 créditos o 27 horas semanales.             (En el caso que el docente realice una compensación Ad-Honorem, los créditos u horas se contemplan.) </a:t>
            </a:r>
          </a:p>
          <a:p>
            <a:r>
              <a:rPr lang="es-PR" sz="2000" dirty="0">
                <a:solidFill>
                  <a:schemeClr val="tx1"/>
                </a:solidFill>
              </a:rPr>
              <a:t>La unidad debe referir la compensación adicional docente a Yaribeth Ramos con copia a Post </a:t>
            </a:r>
            <a:r>
              <a:rPr lang="es-PR" sz="2000" dirty="0" err="1">
                <a:solidFill>
                  <a:schemeClr val="tx1"/>
                </a:solidFill>
              </a:rPr>
              <a:t>Award</a:t>
            </a:r>
            <a:r>
              <a:rPr lang="es-PR" sz="2000" dirty="0">
                <a:solidFill>
                  <a:schemeClr val="tx1"/>
                </a:solidFill>
              </a:rPr>
              <a:t>. </a:t>
            </a:r>
          </a:p>
          <a:p>
            <a:pPr marL="16002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6002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160020" indent="0">
              <a:buNone/>
            </a:pPr>
            <a:r>
              <a:rPr lang="en-US" sz="2000" dirty="0"/>
              <a:t> </a:t>
            </a:r>
          </a:p>
          <a:p>
            <a:pPr marL="160020" indent="0">
              <a:buNone/>
            </a:pPr>
            <a:endParaRPr lang="en-US" sz="2000" dirty="0"/>
          </a:p>
          <a:p>
            <a:pPr marL="160020" indent="0">
              <a:buNone/>
            </a:pPr>
            <a:endParaRPr lang="en-US" sz="2000" dirty="0"/>
          </a:p>
          <a:p>
            <a:pPr marL="16002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CBF7DD-F01C-E4E3-A646-669389DE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401B9E-216D-B769-BBB3-BCD986F71837}"/>
              </a:ext>
            </a:extLst>
          </p:cNvPr>
          <p:cNvSpPr/>
          <p:nvPr/>
        </p:nvSpPr>
        <p:spPr>
          <a:xfrm>
            <a:off x="126177" y="6263036"/>
            <a:ext cx="113486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2400" b="1" dirty="0"/>
              <a:t>En la T002 debe incluir el horario, cantidad de horas y si tiene alguna otra compensación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ABF8-A53F-68BB-2862-9FA2FE9E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A10B9-2082-8EDF-3DF3-71D28F11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50D02-93F5-1C72-41B3-887B5D1CE97B}"/>
              </a:ext>
            </a:extLst>
          </p:cNvPr>
          <p:cNvSpPr txBox="1"/>
          <p:nvPr/>
        </p:nvSpPr>
        <p:spPr>
          <a:xfrm>
            <a:off x="233381" y="232308"/>
            <a:ext cx="114511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¿Los </a:t>
            </a:r>
            <a:r>
              <a:rPr lang="es-ES" sz="4400" b="1" dirty="0"/>
              <a:t>nombramientos</a:t>
            </a:r>
            <a:r>
              <a:rPr lang="es-ES" sz="4000" b="1" dirty="0"/>
              <a:t> deben incluir en todo momento las 4 certificaciones y sus validaciones? </a:t>
            </a:r>
            <a:endParaRPr lang="es-PR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65687-1A4C-6993-5636-51ACA77AAB46}"/>
              </a:ext>
            </a:extLst>
          </p:cNvPr>
          <p:cNvSpPr txBox="1"/>
          <p:nvPr/>
        </p:nvSpPr>
        <p:spPr>
          <a:xfrm>
            <a:off x="3206543" y="2963723"/>
            <a:ext cx="26043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dirty="0"/>
              <a:t>a. Sí</a:t>
            </a:r>
            <a:endParaRPr lang="es-PR" sz="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EF32D-F9C4-DAD4-0F4F-0ABC909AE1E8}"/>
              </a:ext>
            </a:extLst>
          </p:cNvPr>
          <p:cNvSpPr txBox="1"/>
          <p:nvPr/>
        </p:nvSpPr>
        <p:spPr>
          <a:xfrm>
            <a:off x="5623428" y="2963723"/>
            <a:ext cx="26043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dirty="0"/>
              <a:t>b. No</a:t>
            </a:r>
            <a:endParaRPr lang="es-PR" sz="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0ECDB-DCE5-A5C7-CEE9-0B76513B4E69}"/>
              </a:ext>
            </a:extLst>
          </p:cNvPr>
          <p:cNvSpPr txBox="1"/>
          <p:nvPr/>
        </p:nvSpPr>
        <p:spPr>
          <a:xfrm>
            <a:off x="2079418" y="4564928"/>
            <a:ext cx="77590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Estas certificaciones aplican a nombramientos o renovaciones de $16,000 o más </a:t>
            </a:r>
            <a:r>
              <a:rPr lang="es-ES" sz="2800" b="1" dirty="0"/>
              <a:t>en el año contributivo</a:t>
            </a:r>
            <a:br>
              <a:rPr lang="es-E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EFBA9-C57E-E3B6-3347-D53A0CDF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BD5C08-9EF9-66C5-D644-7B287BF1A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F230E-01A1-629C-9486-61CABC9A51F0}"/>
              </a:ext>
            </a:extLst>
          </p:cNvPr>
          <p:cNvSpPr txBox="1"/>
          <p:nvPr/>
        </p:nvSpPr>
        <p:spPr>
          <a:xfrm>
            <a:off x="233381" y="232308"/>
            <a:ext cx="93995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¿Cuál es la  vigencia de las certificaciones?</a:t>
            </a:r>
            <a:endParaRPr lang="es-PR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9AD4A-5AA0-BEE2-57A7-A5D3CAA84E8E}"/>
              </a:ext>
            </a:extLst>
          </p:cNvPr>
          <p:cNvSpPr txBox="1"/>
          <p:nvPr/>
        </p:nvSpPr>
        <p:spPr>
          <a:xfrm>
            <a:off x="1315770" y="1464390"/>
            <a:ext cx="9560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s-ES" sz="3200" dirty="0"/>
              <a:t>Deuda de Hacienda y antecedentes penales 30 días,     </a:t>
            </a:r>
          </a:p>
          <a:p>
            <a:pPr algn="just"/>
            <a:r>
              <a:rPr lang="es-ES" sz="3200" dirty="0"/>
              <a:t>    CRIM y ASUME 90 días.</a:t>
            </a:r>
            <a:endParaRPr lang="es-PR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253C8-4710-10E3-BB1A-7511341A8734}"/>
              </a:ext>
            </a:extLst>
          </p:cNvPr>
          <p:cNvSpPr txBox="1"/>
          <p:nvPr/>
        </p:nvSpPr>
        <p:spPr>
          <a:xfrm>
            <a:off x="1315770" y="2807217"/>
            <a:ext cx="89629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b. Deuda de Hacienda 30 días, antecedentes penales, </a:t>
            </a:r>
          </a:p>
          <a:p>
            <a:pPr algn="just"/>
            <a:r>
              <a:rPr lang="es-ES" sz="3200" dirty="0"/>
              <a:t>   CRIM y ASUME 90 días.</a:t>
            </a:r>
            <a:endParaRPr lang="es-P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BE663-4BC5-EBC1-4E40-6B79A74C8DED}"/>
              </a:ext>
            </a:extLst>
          </p:cNvPr>
          <p:cNvSpPr txBox="1"/>
          <p:nvPr/>
        </p:nvSpPr>
        <p:spPr>
          <a:xfrm>
            <a:off x="1315770" y="4109927"/>
            <a:ext cx="927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c. Todas vencen en 90 días.</a:t>
            </a:r>
            <a:endParaRPr lang="es-P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89BCC-F3CF-6FAE-3529-BCC6E47CFD66}"/>
              </a:ext>
            </a:extLst>
          </p:cNvPr>
          <p:cNvSpPr txBox="1"/>
          <p:nvPr/>
        </p:nvSpPr>
        <p:spPr>
          <a:xfrm>
            <a:off x="1315770" y="4960311"/>
            <a:ext cx="8539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d. Todas vencen en 30 días.</a:t>
            </a:r>
            <a:endParaRPr lang="es-PR" sz="3200" dirty="0"/>
          </a:p>
        </p:txBody>
      </p:sp>
    </p:spTree>
    <p:extLst>
      <p:ext uri="{BB962C8B-B14F-4D97-AF65-F5344CB8AC3E}">
        <p14:creationId xmlns:p14="http://schemas.microsoft.com/office/powerpoint/2010/main" val="14581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84" y="894336"/>
            <a:ext cx="9597838" cy="914400"/>
          </a:xfrm>
        </p:spPr>
        <p:txBody>
          <a:bodyPr/>
          <a:lstStyle/>
          <a:p>
            <a:pPr algn="ctr"/>
            <a:r>
              <a:rPr lang="es-PR" sz="2600" dirty="0"/>
              <a:t>Es importante verificar la vigencia de las certificaciones a la fecha de efectividad del nombramiento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B6855E3-2188-20C8-4DD6-E45BC792C983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04818282"/>
              </p:ext>
            </p:extLst>
          </p:nvPr>
        </p:nvGraphicFramePr>
        <p:xfrm>
          <a:off x="1947658" y="1948073"/>
          <a:ext cx="6753885" cy="32805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88864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165021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656119">
                <a:tc>
                  <a:txBody>
                    <a:bodyPr/>
                    <a:lstStyle/>
                    <a:p>
                      <a:r>
                        <a:rPr lang="es-PR" sz="1800" b="1" noProof="0" dirty="0">
                          <a:solidFill>
                            <a:schemeClr val="tx1"/>
                          </a:solidFill>
                        </a:rPr>
                        <a:t>Certificado y validación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R" sz="1800" b="1" noProof="0" dirty="0">
                          <a:solidFill>
                            <a:schemeClr val="tx1"/>
                          </a:solidFill>
                        </a:rPr>
                        <a:t>Vigencia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r>
                        <a:rPr lang="es-ES" sz="2000" dirty="0"/>
                        <a:t>Certificado de antecedentes penales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 días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Certificado de Radicación Hacienda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410467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pPr algn="l"/>
                      <a:r>
                        <a:rPr lang="es-ES" sz="2000" dirty="0"/>
                        <a:t>Certificado de Deuda Hacienda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30 días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728309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r>
                        <a:rPr lang="es-ES" sz="2000" dirty="0"/>
                        <a:t>Certificado del CRIM y ASUME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90 días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8852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69ED-926E-7CEE-5AF2-BF9AC726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17478" y="5648971"/>
            <a:ext cx="6884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Verificar que en el anejo se marque lo que corresponda.</a:t>
            </a:r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4217-5311-AC6D-683D-75449285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B9B45-27AA-3DEF-1732-0A98122F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91037-B4B1-A03F-CFAD-56A1A475685C}"/>
              </a:ext>
            </a:extLst>
          </p:cNvPr>
          <p:cNvSpPr txBox="1"/>
          <p:nvPr/>
        </p:nvSpPr>
        <p:spPr>
          <a:xfrm>
            <a:off x="301026" y="417389"/>
            <a:ext cx="105721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¿Con cuánto tiempo se debe enviar una transacción a post </a:t>
            </a:r>
            <a:r>
              <a:rPr lang="es-ES" sz="4800" b="1" dirty="0" err="1"/>
              <a:t>award</a:t>
            </a:r>
            <a:r>
              <a:rPr lang="es-ES" sz="4800" b="1" dirty="0"/>
              <a:t>?</a:t>
            </a:r>
            <a:endParaRPr lang="es-PR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396F-AE23-A248-9603-7FF965667E75}"/>
              </a:ext>
            </a:extLst>
          </p:cNvPr>
          <p:cNvSpPr txBox="1"/>
          <p:nvPr/>
        </p:nvSpPr>
        <p:spPr>
          <a:xfrm>
            <a:off x="2386716" y="2567227"/>
            <a:ext cx="25251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b="1" dirty="0"/>
              <a:t>a. 30 días</a:t>
            </a:r>
            <a:endParaRPr lang="es-PR" sz="5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4B5CB-912A-137E-6495-5C76F3543DAF}"/>
              </a:ext>
            </a:extLst>
          </p:cNvPr>
          <p:cNvSpPr txBox="1"/>
          <p:nvPr/>
        </p:nvSpPr>
        <p:spPr>
          <a:xfrm>
            <a:off x="6456629" y="2553951"/>
            <a:ext cx="26043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b="1" dirty="0"/>
              <a:t>b. 25 días</a:t>
            </a:r>
            <a:endParaRPr lang="es-PR" sz="5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86F29-EA4A-259E-DC7F-1C533F0AB5E5}"/>
              </a:ext>
            </a:extLst>
          </p:cNvPr>
          <p:cNvSpPr txBox="1"/>
          <p:nvPr/>
        </p:nvSpPr>
        <p:spPr>
          <a:xfrm>
            <a:off x="4269083" y="3872848"/>
            <a:ext cx="31094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b="1" dirty="0"/>
              <a:t>c. 15 días</a:t>
            </a:r>
            <a:endParaRPr lang="es-PR" sz="5000" b="1" dirty="0"/>
          </a:p>
        </p:txBody>
      </p:sp>
    </p:spTree>
    <p:extLst>
      <p:ext uri="{BB962C8B-B14F-4D97-AF65-F5344CB8AC3E}">
        <p14:creationId xmlns:p14="http://schemas.microsoft.com/office/powerpoint/2010/main" val="16685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C1C0-E59F-455D-8331-F80A08F1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1522D-9B73-60EF-0DF0-FD6FCAA15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EEF4F-B855-C720-F3FB-7CD30DFC771A}"/>
              </a:ext>
            </a:extLst>
          </p:cNvPr>
          <p:cNvSpPr txBox="1"/>
          <p:nvPr/>
        </p:nvSpPr>
        <p:spPr>
          <a:xfrm>
            <a:off x="0" y="1083333"/>
            <a:ext cx="114511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¿Debemos utilizar la misma cadena de correos electrónicos para la transacción?</a:t>
            </a:r>
            <a:endParaRPr lang="es-PR" sz="4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D1055-AB29-8E05-7CE2-E96AF61CD52A}"/>
              </a:ext>
            </a:extLst>
          </p:cNvPr>
          <p:cNvSpPr txBox="1"/>
          <p:nvPr/>
        </p:nvSpPr>
        <p:spPr>
          <a:xfrm>
            <a:off x="2915969" y="2949812"/>
            <a:ext cx="26043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dirty="0"/>
              <a:t>a. Sí</a:t>
            </a:r>
            <a:endParaRPr lang="es-PR" sz="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FF733-1BD9-D078-21F8-397344CAEA3D}"/>
              </a:ext>
            </a:extLst>
          </p:cNvPr>
          <p:cNvSpPr txBox="1"/>
          <p:nvPr/>
        </p:nvSpPr>
        <p:spPr>
          <a:xfrm>
            <a:off x="5725563" y="2998113"/>
            <a:ext cx="26043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dirty="0"/>
              <a:t>b. No</a:t>
            </a:r>
            <a:endParaRPr lang="es-PR" sz="5000" dirty="0"/>
          </a:p>
        </p:txBody>
      </p:sp>
    </p:spTree>
    <p:extLst>
      <p:ext uri="{BB962C8B-B14F-4D97-AF65-F5344CB8AC3E}">
        <p14:creationId xmlns:p14="http://schemas.microsoft.com/office/powerpoint/2010/main" val="24537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B3FD5-655B-3477-108B-F3470E41D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9B9F3-B116-5DBA-336F-FFCE6FE3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72BC5-3042-7001-1D17-04586337695D}"/>
              </a:ext>
            </a:extLst>
          </p:cNvPr>
          <p:cNvSpPr txBox="1"/>
          <p:nvPr/>
        </p:nvSpPr>
        <p:spPr>
          <a:xfrm>
            <a:off x="342822" y="175226"/>
            <a:ext cx="10699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¿ Si la transacción tiene dos cuentas en un mismo periodo, cuál T002 utilizamos?</a:t>
            </a:r>
            <a:endParaRPr lang="es-PR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D6D38-37F4-F160-7CA1-373197680987}"/>
              </a:ext>
            </a:extLst>
          </p:cNvPr>
          <p:cNvSpPr txBox="1"/>
          <p:nvPr/>
        </p:nvSpPr>
        <p:spPr>
          <a:xfrm>
            <a:off x="1775233" y="2779994"/>
            <a:ext cx="3095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1" dirty="0"/>
              <a:t>a. </a:t>
            </a:r>
            <a:r>
              <a:rPr lang="es-ES" sz="4400" dirty="0"/>
              <a:t>RH-T002</a:t>
            </a:r>
            <a:endParaRPr lang="es-PR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35212-330A-8406-2188-A41525B11246}"/>
              </a:ext>
            </a:extLst>
          </p:cNvPr>
          <p:cNvSpPr txBox="1"/>
          <p:nvPr/>
        </p:nvSpPr>
        <p:spPr>
          <a:xfrm>
            <a:off x="6096000" y="2841549"/>
            <a:ext cx="29755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dirty="0"/>
              <a:t>b. LD-T002</a:t>
            </a:r>
            <a:endParaRPr lang="es-PR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CE900-FB5D-2A51-B53F-F5618C67F0A3}"/>
              </a:ext>
            </a:extLst>
          </p:cNvPr>
          <p:cNvSpPr txBox="1"/>
          <p:nvPr/>
        </p:nvSpPr>
        <p:spPr>
          <a:xfrm>
            <a:off x="3001880" y="4049991"/>
            <a:ext cx="517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dirty="0"/>
              <a:t>c. Se preparan 2 T002</a:t>
            </a:r>
            <a:endParaRPr lang="es-PR" sz="4400" dirty="0"/>
          </a:p>
        </p:txBody>
      </p:sp>
    </p:spTree>
    <p:extLst>
      <p:ext uri="{BB962C8B-B14F-4D97-AF65-F5344CB8AC3E}">
        <p14:creationId xmlns:p14="http://schemas.microsoft.com/office/powerpoint/2010/main" val="27767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2023-6F2F-FA02-AA37-D87EEE09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638F8-F5F9-7CE1-45F5-778FB12C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118E4-B3F1-17DA-F30D-61E32A5A92D4}"/>
              </a:ext>
            </a:extLst>
          </p:cNvPr>
          <p:cNvSpPr txBox="1"/>
          <p:nvPr/>
        </p:nvSpPr>
        <p:spPr>
          <a:xfrm>
            <a:off x="233381" y="393373"/>
            <a:ext cx="114511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200" b="1" dirty="0"/>
              <a:t>¿Un empleado/a que cobra de un proyecto de fondos externos puede solicitar un diferencial en sueldo?</a:t>
            </a:r>
            <a:endParaRPr lang="es-PR" sz="4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65687-1A4C-6993-5636-51ACA77AAB46}"/>
              </a:ext>
            </a:extLst>
          </p:cNvPr>
          <p:cNvSpPr txBox="1"/>
          <p:nvPr/>
        </p:nvSpPr>
        <p:spPr>
          <a:xfrm>
            <a:off x="2897862" y="2779156"/>
            <a:ext cx="260438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500" dirty="0"/>
              <a:t>a. Sí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EF32D-F9C4-DAD4-0F4F-0ABC909AE1E8}"/>
              </a:ext>
            </a:extLst>
          </p:cNvPr>
          <p:cNvSpPr txBox="1"/>
          <p:nvPr/>
        </p:nvSpPr>
        <p:spPr>
          <a:xfrm>
            <a:off x="5958944" y="2779156"/>
            <a:ext cx="26043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dirty="0"/>
              <a:t>b. No</a:t>
            </a:r>
            <a:endParaRPr lang="es-PR" sz="6000" dirty="0"/>
          </a:p>
        </p:txBody>
      </p:sp>
    </p:spTree>
    <p:extLst>
      <p:ext uri="{BB962C8B-B14F-4D97-AF65-F5344CB8AC3E}">
        <p14:creationId xmlns:p14="http://schemas.microsoft.com/office/powerpoint/2010/main" val="7151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87362"/>
              </p:ext>
            </p:extLst>
          </p:nvPr>
        </p:nvGraphicFramePr>
        <p:xfrm>
          <a:off x="6427960" y="0"/>
          <a:ext cx="5529189" cy="6949440"/>
        </p:xfrm>
        <a:graphic>
          <a:graphicData uri="http://schemas.openxmlformats.org/drawingml/2006/table">
            <a:tbl>
              <a:tblPr firstRow="1" bandRow="1"/>
              <a:tblGrid>
                <a:gridCol w="552918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>
                          <a:latin typeface="+mn-lt"/>
                          <a:cs typeface="Gill Sans Light" panose="020B0302020104020203" pitchFamily="34" charset="-79"/>
                        </a:rPr>
                        <a:t>Equipo de trabajo</a:t>
                      </a:r>
                    </a:p>
                    <a:p>
                      <a:pPr algn="r"/>
                      <a:r>
                        <a:rPr lang="es-PR" sz="2400" b="0" noProof="0" dirty="0">
                          <a:latin typeface="+mj-lt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algn="r"/>
                      <a:r>
                        <a:rPr lang="es-PR" sz="2400" b="0" noProof="0" dirty="0"/>
                        <a:t>Metas y Objetivos</a:t>
                      </a:r>
                    </a:p>
                    <a:p>
                      <a:pPr marL="0" algn="r" defTabSz="914400" rtl="0" eaLnBrk="1" latinLnBrk="0" hangingPunct="1"/>
                      <a:r>
                        <a:rPr lang="es-PR" sz="24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115728">
                <a:tc>
                  <a:txBody>
                    <a:bodyPr/>
                    <a:lstStyle/>
                    <a:p>
                      <a:pPr algn="r"/>
                      <a:r>
                        <a:rPr lang="es-ES" sz="2400" b="0" noProof="0" dirty="0"/>
                        <a:t>¿Qué debemos saber antes de enviar una transacción?</a:t>
                      </a:r>
                      <a:endParaRPr lang="es-PR" sz="2400" b="0" noProof="0" dirty="0"/>
                    </a:p>
                    <a:p>
                      <a:pPr marL="0" algn="r" defTabSz="914400" rtl="0" eaLnBrk="1" latinLnBrk="0" hangingPunct="1"/>
                      <a:r>
                        <a:rPr lang="es-PR" sz="24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/>
                        <a:t>Nombramientos</a:t>
                      </a:r>
                      <a:endParaRPr lang="es-PR" sz="2400" b="0" noProof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s-PR" sz="24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9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/>
                        <a:t>Códigos de gastos </a:t>
                      </a:r>
                      <a:endParaRPr lang="es-PR" sz="2400" b="0" noProof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s-PR" sz="24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/>
                        <a:t>Diferencial en sueldo </a:t>
                      </a:r>
                      <a:endParaRPr lang="es-PR" sz="2400" b="0" noProof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s-PR" sz="2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8472379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/>
                        <a:t>Compensación adicional</a:t>
                      </a:r>
                      <a:endParaRPr lang="es-PR" sz="2400" b="0" noProof="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s-PR" sz="2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1842110"/>
                  </a:ext>
                </a:extLst>
              </a:tr>
              <a:tr h="77242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0" noProof="0" dirty="0"/>
                        <a:t>Certificaciones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b="1" noProof="0" dirty="0">
                          <a:latin typeface="+mn-lt"/>
                          <a:cs typeface="Gill Sans Light" panose="020B0302020104020203" pitchFamily="34" charset="-79"/>
                        </a:rPr>
                        <a:t>15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80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C1C0-E59F-455D-8331-F80A08F1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1522D-9B73-60EF-0DF0-FD6FCAA15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EEF4F-B855-C720-F3FB-7CD30DFC771A}"/>
              </a:ext>
            </a:extLst>
          </p:cNvPr>
          <p:cNvSpPr txBox="1"/>
          <p:nvPr/>
        </p:nvSpPr>
        <p:spPr>
          <a:xfrm>
            <a:off x="233381" y="1081696"/>
            <a:ext cx="114511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¿El certificado de antecedentes penales se solicita en el primer nombramiento y en la renovación?</a:t>
            </a:r>
            <a:endParaRPr lang="es-PR" sz="4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D1055-AB29-8E05-7CE2-E96AF61CD52A}"/>
              </a:ext>
            </a:extLst>
          </p:cNvPr>
          <p:cNvSpPr txBox="1"/>
          <p:nvPr/>
        </p:nvSpPr>
        <p:spPr>
          <a:xfrm>
            <a:off x="2734899" y="3352902"/>
            <a:ext cx="260438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500" dirty="0"/>
              <a:t>a. Sí</a:t>
            </a:r>
            <a:endParaRPr lang="es-PR" sz="5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FF733-1BD9-D078-21F8-397344CAEA3D}"/>
              </a:ext>
            </a:extLst>
          </p:cNvPr>
          <p:cNvSpPr txBox="1"/>
          <p:nvPr/>
        </p:nvSpPr>
        <p:spPr>
          <a:xfrm>
            <a:off x="5813077" y="3352903"/>
            <a:ext cx="26043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500" dirty="0"/>
              <a:t>b. No</a:t>
            </a:r>
            <a:endParaRPr lang="es-PR" sz="5500" dirty="0"/>
          </a:p>
        </p:txBody>
      </p:sp>
    </p:spTree>
    <p:extLst>
      <p:ext uri="{BB962C8B-B14F-4D97-AF65-F5344CB8AC3E}">
        <p14:creationId xmlns:p14="http://schemas.microsoft.com/office/powerpoint/2010/main" val="40850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DC4DB-BCA4-0FE9-4809-5D9C8553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BD0A8-4049-B170-E82C-12FF9170B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B66AB-9C50-0957-2665-4A64C7396C6D}"/>
              </a:ext>
            </a:extLst>
          </p:cNvPr>
          <p:cNvSpPr txBox="1"/>
          <p:nvPr/>
        </p:nvSpPr>
        <p:spPr>
          <a:xfrm>
            <a:off x="153908" y="501036"/>
            <a:ext cx="106740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¿De qué instancia se aceptan como recibidos los documentos de la transacción?</a:t>
            </a:r>
            <a:endParaRPr lang="es-PR" sz="4800" b="1" dirty="0"/>
          </a:p>
          <a:p>
            <a:pPr algn="ctr"/>
            <a:endParaRPr lang="es-PR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912E9-B019-9E40-1930-B3C972118DA5}"/>
              </a:ext>
            </a:extLst>
          </p:cNvPr>
          <p:cNvSpPr txBox="1"/>
          <p:nvPr/>
        </p:nvSpPr>
        <p:spPr>
          <a:xfrm>
            <a:off x="1758132" y="2329431"/>
            <a:ext cx="8409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a. El Decanato de Asuntos Académicos</a:t>
            </a:r>
            <a:endParaRPr lang="es-P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86CCC-7BA5-1BD5-8480-709BCECA5054}"/>
              </a:ext>
            </a:extLst>
          </p:cNvPr>
          <p:cNvSpPr txBox="1"/>
          <p:nvPr/>
        </p:nvSpPr>
        <p:spPr>
          <a:xfrm>
            <a:off x="1759012" y="3429000"/>
            <a:ext cx="867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b. La Oficina de Recursos Humanos</a:t>
            </a:r>
            <a:endParaRPr lang="es-P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D172E-AAE5-15ED-47B1-9F6A615F76A7}"/>
              </a:ext>
            </a:extLst>
          </p:cNvPr>
          <p:cNvSpPr txBox="1"/>
          <p:nvPr/>
        </p:nvSpPr>
        <p:spPr>
          <a:xfrm>
            <a:off x="1758132" y="4276597"/>
            <a:ext cx="867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R" sz="4000" dirty="0"/>
              <a:t>c. La unidad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45B7A-E3DF-CA8C-F262-2648A4E12B06}"/>
              </a:ext>
            </a:extLst>
          </p:cNvPr>
          <p:cNvSpPr txBox="1"/>
          <p:nvPr/>
        </p:nvSpPr>
        <p:spPr>
          <a:xfrm>
            <a:off x="1758132" y="5124194"/>
            <a:ext cx="867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d. </a:t>
            </a:r>
            <a:r>
              <a:rPr lang="es-PR" sz="4000" dirty="0"/>
              <a:t>Todas las anteriores</a:t>
            </a:r>
          </a:p>
        </p:txBody>
      </p:sp>
    </p:spTree>
    <p:extLst>
      <p:ext uri="{BB962C8B-B14F-4D97-AF65-F5344CB8AC3E}">
        <p14:creationId xmlns:p14="http://schemas.microsoft.com/office/powerpoint/2010/main" val="26239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8092-5517-9664-8320-0549FE0B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6B484-5731-BCAA-23A6-15DCCD27C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ADBCD-F8A6-EE01-4112-B154012DFB28}"/>
              </a:ext>
            </a:extLst>
          </p:cNvPr>
          <p:cNvSpPr txBox="1"/>
          <p:nvPr/>
        </p:nvSpPr>
        <p:spPr>
          <a:xfrm>
            <a:off x="126750" y="331441"/>
            <a:ext cx="107826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500" b="1" dirty="0"/>
              <a:t>¿Qué debemos hacer si un recurso tiene un nombramiento a tarea parcial en otra Facultad del Recinto?</a:t>
            </a:r>
            <a:endParaRPr lang="es-PR" sz="3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0E353-9BD1-F8B1-D5CB-E73DAEFB7423}"/>
              </a:ext>
            </a:extLst>
          </p:cNvPr>
          <p:cNvSpPr txBox="1"/>
          <p:nvPr/>
        </p:nvSpPr>
        <p:spPr>
          <a:xfrm>
            <a:off x="2246012" y="1545037"/>
            <a:ext cx="84189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Comunicarme con la Facultad de origen y  </a:t>
            </a:r>
          </a:p>
          <a:p>
            <a:pPr algn="just"/>
            <a:r>
              <a:rPr lang="es-ES" sz="3500" dirty="0"/>
              <a:t>   tramitar la T002.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5A6FE-49A2-A79B-817B-B0CAC027DC75}"/>
              </a:ext>
            </a:extLst>
          </p:cNvPr>
          <p:cNvSpPr txBox="1"/>
          <p:nvPr/>
        </p:nvSpPr>
        <p:spPr>
          <a:xfrm>
            <a:off x="2246012" y="2735334"/>
            <a:ext cx="85396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b. Tramitar una enmienda y los documentos </a:t>
            </a:r>
          </a:p>
          <a:p>
            <a:pPr algn="just"/>
            <a:r>
              <a:rPr lang="es-ES" sz="3500" dirty="0"/>
              <a:t>    que se requieren.</a:t>
            </a:r>
            <a:endParaRPr lang="es-PR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9F388-7222-C14D-5F4D-34F9DF7B5239}"/>
              </a:ext>
            </a:extLst>
          </p:cNvPr>
          <p:cNvSpPr txBox="1"/>
          <p:nvPr/>
        </p:nvSpPr>
        <p:spPr>
          <a:xfrm>
            <a:off x="2246011" y="3926558"/>
            <a:ext cx="8539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s-ES" sz="3600" dirty="0"/>
              <a:t>Verificar que las horas del nombramiento no </a:t>
            </a:r>
          </a:p>
          <a:p>
            <a:pPr algn="just"/>
            <a:r>
              <a:rPr lang="es-ES" sz="3600" dirty="0"/>
              <a:t>   excedan a una tarea completa y verificar el </a:t>
            </a:r>
          </a:p>
          <a:p>
            <a:pPr algn="just"/>
            <a:r>
              <a:rPr lang="es-ES" sz="3600" dirty="0"/>
              <a:t>   periodo.</a:t>
            </a:r>
            <a:endParaRPr lang="es-PR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AF1EC-34F5-B03C-6860-1399ECAB6BFF}"/>
              </a:ext>
            </a:extLst>
          </p:cNvPr>
          <p:cNvSpPr txBox="1"/>
          <p:nvPr/>
        </p:nvSpPr>
        <p:spPr>
          <a:xfrm>
            <a:off x="2246011" y="5686261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R" sz="3500" dirty="0"/>
              <a:t>d. </a:t>
            </a:r>
            <a:r>
              <a:rPr lang="es-PR" sz="3600" dirty="0"/>
              <a:t>Todas las anteriores</a:t>
            </a:r>
            <a:r>
              <a:rPr lang="en-US" sz="3600" dirty="0"/>
              <a:t>.</a:t>
            </a:r>
            <a:endParaRPr lang="es-PR" sz="3500" dirty="0"/>
          </a:p>
        </p:txBody>
      </p:sp>
    </p:spTree>
    <p:extLst>
      <p:ext uri="{BB962C8B-B14F-4D97-AF65-F5344CB8AC3E}">
        <p14:creationId xmlns:p14="http://schemas.microsoft.com/office/powerpoint/2010/main" val="33761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ABF8-A53F-68BB-2862-9FA2FE9E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A10B9-2082-8EDF-3DF3-71D28F11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50D02-93F5-1C72-41B3-887B5D1CE97B}"/>
              </a:ext>
            </a:extLst>
          </p:cNvPr>
          <p:cNvSpPr txBox="1"/>
          <p:nvPr/>
        </p:nvSpPr>
        <p:spPr>
          <a:xfrm>
            <a:off x="131781" y="1087959"/>
            <a:ext cx="1145112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800" b="1" dirty="0"/>
              <a:t>¿Los contratos de servicio personales bajo la Ley 100 deben incluir, anejo a nombramiento, juramento, carta borrador?</a:t>
            </a:r>
            <a:endParaRPr lang="es-PR" sz="3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35BDE-7461-EDDB-4A3B-470FF3A058B0}"/>
              </a:ext>
            </a:extLst>
          </p:cNvPr>
          <p:cNvSpPr txBox="1"/>
          <p:nvPr/>
        </p:nvSpPr>
        <p:spPr>
          <a:xfrm>
            <a:off x="3131605" y="2968173"/>
            <a:ext cx="4312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400" dirty="0"/>
              <a:t>a. </a:t>
            </a:r>
            <a:r>
              <a:rPr lang="en-US" sz="5400" dirty="0" err="1"/>
              <a:t>Sí</a:t>
            </a:r>
            <a:endParaRPr lang="es-PR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26D43-407E-0975-C556-BBA5D9564AFF}"/>
              </a:ext>
            </a:extLst>
          </p:cNvPr>
          <p:cNvSpPr txBox="1"/>
          <p:nvPr/>
        </p:nvSpPr>
        <p:spPr>
          <a:xfrm>
            <a:off x="5681116" y="2998113"/>
            <a:ext cx="27332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000" dirty="0"/>
              <a:t>b. </a:t>
            </a:r>
            <a:r>
              <a:rPr lang="en-US" sz="5000" dirty="0"/>
              <a:t>No</a:t>
            </a:r>
            <a:endParaRPr lang="es-PR" sz="5000" dirty="0"/>
          </a:p>
        </p:txBody>
      </p:sp>
    </p:spTree>
    <p:extLst>
      <p:ext uri="{BB962C8B-B14F-4D97-AF65-F5344CB8AC3E}">
        <p14:creationId xmlns:p14="http://schemas.microsoft.com/office/powerpoint/2010/main" val="40853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2D49-1182-A1D1-332F-5689BDAA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6BD76-9D39-2B4A-A296-7E959BABC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50CDA-F98D-8057-E9CB-A1970D17D1CF}"/>
              </a:ext>
            </a:extLst>
          </p:cNvPr>
          <p:cNvSpPr txBox="1"/>
          <p:nvPr/>
        </p:nvSpPr>
        <p:spPr>
          <a:xfrm>
            <a:off x="233381" y="232308"/>
            <a:ext cx="110110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200" b="1" dirty="0"/>
              <a:t>¿Quién establece la fecha de comienzo de un candidato o candidata del personal no docente?</a:t>
            </a:r>
            <a:endParaRPr lang="es-PR" sz="4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A01E3-62B2-7A5A-A0EE-13B731AC1686}"/>
              </a:ext>
            </a:extLst>
          </p:cNvPr>
          <p:cNvSpPr txBox="1"/>
          <p:nvPr/>
        </p:nvSpPr>
        <p:spPr>
          <a:xfrm>
            <a:off x="2246012" y="1788809"/>
            <a:ext cx="8418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</a:t>
            </a:r>
            <a:r>
              <a:rPr lang="en-US" sz="3600" dirty="0" err="1"/>
              <a:t>Recursos</a:t>
            </a:r>
            <a:r>
              <a:rPr lang="en-US" sz="3600" dirty="0"/>
              <a:t> Humanos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AD5AE-50B0-2147-31A8-2440760A15FE}"/>
              </a:ext>
            </a:extLst>
          </p:cNvPr>
          <p:cNvSpPr txBox="1"/>
          <p:nvPr/>
        </p:nvSpPr>
        <p:spPr>
          <a:xfrm>
            <a:off x="2246012" y="2569958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b. </a:t>
            </a:r>
            <a:r>
              <a:rPr lang="en-US" sz="3600" dirty="0" err="1"/>
              <a:t>Rectoría</a:t>
            </a:r>
            <a:endParaRPr lang="es-PR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C86A6-EA4E-6819-9CDC-E76F635157C9}"/>
              </a:ext>
            </a:extLst>
          </p:cNvPr>
          <p:cNvSpPr txBox="1"/>
          <p:nvPr/>
        </p:nvSpPr>
        <p:spPr>
          <a:xfrm>
            <a:off x="2246012" y="3394610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s-ES" sz="3600" dirty="0"/>
              <a:t>Recursos Humanos y Post </a:t>
            </a:r>
            <a:r>
              <a:rPr lang="es-ES" sz="3600" dirty="0" err="1"/>
              <a:t>Award</a:t>
            </a:r>
            <a:endParaRPr lang="es-PR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368D6-AF03-2EDA-DBE6-84EB60D01CBF}"/>
              </a:ext>
            </a:extLst>
          </p:cNvPr>
          <p:cNvSpPr txBox="1"/>
          <p:nvPr/>
        </p:nvSpPr>
        <p:spPr>
          <a:xfrm>
            <a:off x="2246012" y="4219262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d. </a:t>
            </a:r>
            <a:r>
              <a:rPr lang="en-US" sz="3600" dirty="0" err="1"/>
              <a:t>Todas</a:t>
            </a:r>
            <a:r>
              <a:rPr lang="en-US" sz="3600" dirty="0"/>
              <a:t> las </a:t>
            </a:r>
            <a:r>
              <a:rPr lang="en-US" sz="3600" dirty="0" err="1"/>
              <a:t>anteriores</a:t>
            </a:r>
            <a:endParaRPr lang="es-PR" sz="3500" dirty="0"/>
          </a:p>
        </p:txBody>
      </p:sp>
    </p:spTree>
    <p:extLst>
      <p:ext uri="{BB962C8B-B14F-4D97-AF65-F5344CB8AC3E}">
        <p14:creationId xmlns:p14="http://schemas.microsoft.com/office/powerpoint/2010/main" val="446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2D49-1182-A1D1-332F-5689BDAA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6BD76-9D39-2B4A-A296-7E959BABC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50CDA-F98D-8057-E9CB-A1970D17D1CF}"/>
              </a:ext>
            </a:extLst>
          </p:cNvPr>
          <p:cNvSpPr txBox="1"/>
          <p:nvPr/>
        </p:nvSpPr>
        <p:spPr>
          <a:xfrm>
            <a:off x="233381" y="232308"/>
            <a:ext cx="114511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500" dirty="0"/>
              <a:t>¿</a:t>
            </a:r>
            <a:r>
              <a:rPr lang="es-ES" sz="4500" b="1" dirty="0"/>
              <a:t>Quién establece la fecha de comienzo de un candidato o candidata del personal docente?</a:t>
            </a:r>
            <a:endParaRPr lang="es-PR" sz="4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A01E3-62B2-7A5A-A0EE-13B731AC1686}"/>
              </a:ext>
            </a:extLst>
          </p:cNvPr>
          <p:cNvSpPr txBox="1"/>
          <p:nvPr/>
        </p:nvSpPr>
        <p:spPr>
          <a:xfrm>
            <a:off x="1749459" y="2074737"/>
            <a:ext cx="8418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</a:t>
            </a:r>
            <a:r>
              <a:rPr lang="en-US" sz="3600" dirty="0" err="1"/>
              <a:t>Recursos</a:t>
            </a:r>
            <a:r>
              <a:rPr lang="en-US" sz="3600" dirty="0"/>
              <a:t> Humanos y Post Award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AD5AE-50B0-2147-31A8-2440760A15FE}"/>
              </a:ext>
            </a:extLst>
          </p:cNvPr>
          <p:cNvSpPr txBox="1"/>
          <p:nvPr/>
        </p:nvSpPr>
        <p:spPr>
          <a:xfrm>
            <a:off x="1749458" y="2861949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b. </a:t>
            </a:r>
            <a:r>
              <a:rPr lang="en-US" sz="3600" dirty="0" err="1"/>
              <a:t>Rectoría</a:t>
            </a:r>
            <a:endParaRPr lang="es-PR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C86A6-EA4E-6819-9CDC-E76F635157C9}"/>
              </a:ext>
            </a:extLst>
          </p:cNvPr>
          <p:cNvSpPr txBox="1"/>
          <p:nvPr/>
        </p:nvSpPr>
        <p:spPr>
          <a:xfrm>
            <a:off x="1749458" y="3649161"/>
            <a:ext cx="9251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s-ES" sz="3600" dirty="0"/>
              <a:t>Decanato de Asuntos Académicos y Post </a:t>
            </a:r>
            <a:r>
              <a:rPr lang="es-ES" sz="3600" dirty="0" err="1"/>
              <a:t>Award</a:t>
            </a:r>
            <a:endParaRPr lang="es-PR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368D6-AF03-2EDA-DBE6-84EB60D01CBF}"/>
              </a:ext>
            </a:extLst>
          </p:cNvPr>
          <p:cNvSpPr txBox="1"/>
          <p:nvPr/>
        </p:nvSpPr>
        <p:spPr>
          <a:xfrm>
            <a:off x="1749458" y="4436373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d. </a:t>
            </a:r>
            <a:r>
              <a:rPr lang="es-ES" sz="3600" dirty="0"/>
              <a:t>Post </a:t>
            </a:r>
            <a:r>
              <a:rPr lang="es-ES" sz="3600" dirty="0" err="1"/>
              <a:t>Award</a:t>
            </a:r>
            <a:endParaRPr lang="es-PR" sz="3500" dirty="0"/>
          </a:p>
        </p:txBody>
      </p:sp>
    </p:spTree>
    <p:extLst>
      <p:ext uri="{BB962C8B-B14F-4D97-AF65-F5344CB8AC3E}">
        <p14:creationId xmlns:p14="http://schemas.microsoft.com/office/powerpoint/2010/main" val="32356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A511-09EE-FD6C-59DA-DD0342745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7888A-3CB9-463B-73DC-950861194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628F8-5B8B-33BF-4BAC-2DD0F9F79133}"/>
              </a:ext>
            </a:extLst>
          </p:cNvPr>
          <p:cNvSpPr txBox="1"/>
          <p:nvPr/>
        </p:nvSpPr>
        <p:spPr>
          <a:xfrm>
            <a:off x="233381" y="232308"/>
            <a:ext cx="11451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/>
              <a:t>¿</a:t>
            </a:r>
            <a:r>
              <a:rPr lang="es-ES" sz="4000" b="1" dirty="0"/>
              <a:t>Cuándo a un empleado docente a tarea completa se le asigna una tarea adicional, qué transacción aplica? </a:t>
            </a:r>
            <a:endParaRPr lang="es-PR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43772-8B31-11E2-1F3D-48CB38D3BE3F}"/>
              </a:ext>
            </a:extLst>
          </p:cNvPr>
          <p:cNvSpPr txBox="1"/>
          <p:nvPr/>
        </p:nvSpPr>
        <p:spPr>
          <a:xfrm>
            <a:off x="1749459" y="2074737"/>
            <a:ext cx="8418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</a:t>
            </a:r>
            <a:r>
              <a:rPr lang="es-PR" sz="3600" dirty="0"/>
              <a:t>Distribución de salario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2FE6F-EC50-6513-15B4-FFD935E65483}"/>
              </a:ext>
            </a:extLst>
          </p:cNvPr>
          <p:cNvSpPr txBox="1"/>
          <p:nvPr/>
        </p:nvSpPr>
        <p:spPr>
          <a:xfrm>
            <a:off x="1749458" y="2861949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R" sz="3500" dirty="0"/>
              <a:t>b. </a:t>
            </a:r>
            <a:r>
              <a:rPr lang="es-PR" sz="3600" dirty="0"/>
              <a:t>Diferencial en sueldo</a:t>
            </a:r>
            <a:endParaRPr lang="es-PR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C919D-ACCA-ECE7-F685-DDA4FC261674}"/>
              </a:ext>
            </a:extLst>
          </p:cNvPr>
          <p:cNvSpPr txBox="1"/>
          <p:nvPr/>
        </p:nvSpPr>
        <p:spPr>
          <a:xfrm>
            <a:off x="1749458" y="3649161"/>
            <a:ext cx="9251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s-ES" sz="3600" dirty="0"/>
              <a:t>Compensación adicional</a:t>
            </a:r>
            <a:endParaRPr lang="es-PR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E7922-1E51-5BC0-4B3C-6D07D8B6FD20}"/>
              </a:ext>
            </a:extLst>
          </p:cNvPr>
          <p:cNvSpPr txBox="1"/>
          <p:nvPr/>
        </p:nvSpPr>
        <p:spPr>
          <a:xfrm>
            <a:off x="1749458" y="4436373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d. </a:t>
            </a:r>
            <a:r>
              <a:rPr lang="es-ES" sz="3600" dirty="0"/>
              <a:t>Enmienda al nombramiento</a:t>
            </a:r>
            <a:endParaRPr lang="es-PR" sz="3500" dirty="0"/>
          </a:p>
        </p:txBody>
      </p:sp>
    </p:spTree>
    <p:extLst>
      <p:ext uri="{BB962C8B-B14F-4D97-AF65-F5344CB8AC3E}">
        <p14:creationId xmlns:p14="http://schemas.microsoft.com/office/powerpoint/2010/main" val="17559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929B-4EF3-DABD-D947-D7D34827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2454C-C31E-1623-2607-A30EBF3B8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9A8DA-76B9-E201-B984-4274DBF1DC31}"/>
              </a:ext>
            </a:extLst>
          </p:cNvPr>
          <p:cNvSpPr txBox="1"/>
          <p:nvPr/>
        </p:nvSpPr>
        <p:spPr>
          <a:xfrm>
            <a:off x="233381" y="232308"/>
            <a:ext cx="11451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/>
              <a:t>¿</a:t>
            </a:r>
            <a:r>
              <a:rPr lang="es-ES" sz="4000" b="1" dirty="0"/>
              <a:t>Cuándo a un empleado a tarea parcial se le asigna una tarea adicional, qué transacción aplica? </a:t>
            </a:r>
            <a:endParaRPr lang="es-PR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C0602-398B-C7BC-B2EA-BDFB9DCB3233}"/>
              </a:ext>
            </a:extLst>
          </p:cNvPr>
          <p:cNvSpPr txBox="1"/>
          <p:nvPr/>
        </p:nvSpPr>
        <p:spPr>
          <a:xfrm>
            <a:off x="1749459" y="2074737"/>
            <a:ext cx="8418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</a:t>
            </a:r>
            <a:r>
              <a:rPr lang="es-PR" sz="3600" dirty="0"/>
              <a:t>Distribución de salario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D8538-1EC3-FF8E-830E-D6B25845F8AF}"/>
              </a:ext>
            </a:extLst>
          </p:cNvPr>
          <p:cNvSpPr txBox="1"/>
          <p:nvPr/>
        </p:nvSpPr>
        <p:spPr>
          <a:xfrm>
            <a:off x="1749458" y="2861949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R" sz="3500" dirty="0"/>
              <a:t>b. </a:t>
            </a:r>
            <a:r>
              <a:rPr lang="es-PR" sz="3600" dirty="0"/>
              <a:t>Diferencial en sueldo</a:t>
            </a:r>
            <a:endParaRPr lang="es-PR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1224A-FC0D-AD95-6CE8-30C04D6451AE}"/>
              </a:ext>
            </a:extLst>
          </p:cNvPr>
          <p:cNvSpPr txBox="1"/>
          <p:nvPr/>
        </p:nvSpPr>
        <p:spPr>
          <a:xfrm>
            <a:off x="1749458" y="3649161"/>
            <a:ext cx="9251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s-ES" sz="3600" dirty="0"/>
              <a:t>Compensación adicional</a:t>
            </a:r>
            <a:endParaRPr lang="es-PR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2D1F5-1782-C623-9490-0404F1281EC7}"/>
              </a:ext>
            </a:extLst>
          </p:cNvPr>
          <p:cNvSpPr txBox="1"/>
          <p:nvPr/>
        </p:nvSpPr>
        <p:spPr>
          <a:xfrm>
            <a:off x="1749458" y="4436373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d. </a:t>
            </a:r>
            <a:r>
              <a:rPr lang="es-ES" sz="3600" dirty="0"/>
              <a:t>Enmienda al nombramiento</a:t>
            </a:r>
            <a:endParaRPr lang="es-PR" sz="3500" dirty="0"/>
          </a:p>
        </p:txBody>
      </p:sp>
    </p:spTree>
    <p:extLst>
      <p:ext uri="{BB962C8B-B14F-4D97-AF65-F5344CB8AC3E}">
        <p14:creationId xmlns:p14="http://schemas.microsoft.com/office/powerpoint/2010/main" val="34048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ABF8-A53F-68BB-2862-9FA2FE9E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A10B9-2082-8EDF-3DF3-71D28F11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50D02-93F5-1C72-41B3-887B5D1CE97B}"/>
              </a:ext>
            </a:extLst>
          </p:cNvPr>
          <p:cNvSpPr txBox="1"/>
          <p:nvPr/>
        </p:nvSpPr>
        <p:spPr>
          <a:xfrm>
            <a:off x="113490" y="254278"/>
            <a:ext cx="1145112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dirty="0"/>
              <a:t>Juan fue nombrado de </a:t>
            </a:r>
          </a:p>
          <a:p>
            <a:pPr algn="ctr"/>
            <a:r>
              <a:rPr lang="es-ES" sz="3400" b="1" dirty="0"/>
              <a:t>agosto a diciembre por $12,000.00 </a:t>
            </a:r>
            <a:r>
              <a:rPr lang="es-ES" sz="3400" b="1" dirty="0" err="1"/>
              <a:t>pp</a:t>
            </a:r>
            <a:r>
              <a:rPr lang="es-ES" sz="3400" b="1" dirty="0"/>
              <a:t>, </a:t>
            </a:r>
          </a:p>
          <a:p>
            <a:pPr algn="ctr"/>
            <a:r>
              <a:rPr lang="es-ES" sz="3400" b="1" dirty="0"/>
              <a:t>enero a mayo $10,000.00 </a:t>
            </a:r>
            <a:r>
              <a:rPr lang="es-ES" sz="3400" b="1" dirty="0" err="1"/>
              <a:t>pp</a:t>
            </a:r>
            <a:r>
              <a:rPr lang="es-ES" sz="3400" b="1" dirty="0"/>
              <a:t>, </a:t>
            </a:r>
          </a:p>
          <a:p>
            <a:pPr algn="ctr"/>
            <a:r>
              <a:rPr lang="es-ES" sz="3400" b="1" dirty="0"/>
              <a:t>junio a septiembre por $8,000 </a:t>
            </a:r>
            <a:r>
              <a:rPr lang="es-ES" sz="3400" b="1" dirty="0" err="1"/>
              <a:t>pp</a:t>
            </a:r>
            <a:r>
              <a:rPr lang="es-ES" sz="3400" b="1" dirty="0"/>
              <a:t>  </a:t>
            </a:r>
          </a:p>
          <a:p>
            <a:pPr algn="ctr"/>
            <a:endParaRPr lang="es-ES" sz="2200" dirty="0"/>
          </a:p>
          <a:p>
            <a:pPr algn="ctr"/>
            <a:r>
              <a:rPr lang="es-ES" sz="2400" b="1" dirty="0">
                <a:cs typeface="Calibri" panose="020F0502020204030204" pitchFamily="34" charset="0"/>
              </a:rPr>
              <a:t>¿</a:t>
            </a:r>
            <a:r>
              <a:rPr lang="es-ES" sz="2400" b="1" dirty="0"/>
              <a:t>En qué nombramiento se requieren las certificaciones de Hacienda, ASUME y CRIM</a:t>
            </a:r>
            <a:r>
              <a:rPr lang="es-ES" sz="2400" dirty="0"/>
              <a:t>?</a:t>
            </a:r>
            <a:endParaRPr lang="es-P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35BDE-7461-EDDB-4A3B-470FF3A058B0}"/>
              </a:ext>
            </a:extLst>
          </p:cNvPr>
          <p:cNvSpPr txBox="1"/>
          <p:nvPr/>
        </p:nvSpPr>
        <p:spPr>
          <a:xfrm>
            <a:off x="3144828" y="3535861"/>
            <a:ext cx="5388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a. </a:t>
            </a:r>
            <a:r>
              <a:rPr lang="en-US" sz="3600" dirty="0" err="1"/>
              <a:t>agosto</a:t>
            </a:r>
            <a:r>
              <a:rPr lang="en-US" sz="3600" dirty="0"/>
              <a:t> a </a:t>
            </a:r>
            <a:r>
              <a:rPr lang="en-US" sz="3600" dirty="0" err="1"/>
              <a:t>diciembre</a:t>
            </a:r>
            <a:r>
              <a:rPr lang="es-ES" sz="3500" dirty="0"/>
              <a:t> </a:t>
            </a:r>
            <a:endParaRPr lang="es-PR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26D43-407E-0975-C556-BBA5D9564AFF}"/>
              </a:ext>
            </a:extLst>
          </p:cNvPr>
          <p:cNvSpPr txBox="1"/>
          <p:nvPr/>
        </p:nvSpPr>
        <p:spPr>
          <a:xfrm>
            <a:off x="3144828" y="4267977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b. </a:t>
            </a:r>
            <a:r>
              <a:rPr lang="en-US" sz="3600" dirty="0" err="1"/>
              <a:t>enero</a:t>
            </a:r>
            <a:r>
              <a:rPr lang="en-US" sz="3600" dirty="0"/>
              <a:t> a mayo</a:t>
            </a:r>
            <a:r>
              <a:rPr lang="es-ES" sz="3500" dirty="0"/>
              <a:t> </a:t>
            </a:r>
            <a:endParaRPr lang="es-PR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26D43-407E-0975-C556-BBA5D9564AFF}"/>
              </a:ext>
            </a:extLst>
          </p:cNvPr>
          <p:cNvSpPr txBox="1"/>
          <p:nvPr/>
        </p:nvSpPr>
        <p:spPr>
          <a:xfrm>
            <a:off x="3144828" y="4979659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500" dirty="0"/>
              <a:t>c. </a:t>
            </a:r>
            <a:r>
              <a:rPr lang="en-US" sz="3600" dirty="0" err="1"/>
              <a:t>junio</a:t>
            </a:r>
            <a:r>
              <a:rPr lang="en-US" sz="3600" dirty="0"/>
              <a:t> a </a:t>
            </a:r>
            <a:r>
              <a:rPr lang="en-US" sz="3600" dirty="0" err="1"/>
              <a:t>septiembre</a:t>
            </a:r>
            <a:endParaRPr lang="es-PR" sz="3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26D43-407E-0975-C556-BBA5D9564AFF}"/>
              </a:ext>
            </a:extLst>
          </p:cNvPr>
          <p:cNvSpPr txBox="1"/>
          <p:nvPr/>
        </p:nvSpPr>
        <p:spPr>
          <a:xfrm>
            <a:off x="3144829" y="5756692"/>
            <a:ext cx="8539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d.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todos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periodos</a:t>
            </a:r>
            <a:endParaRPr lang="es-PR" sz="3600" dirty="0"/>
          </a:p>
        </p:txBody>
      </p:sp>
    </p:spTree>
    <p:extLst>
      <p:ext uri="{BB962C8B-B14F-4D97-AF65-F5344CB8AC3E}">
        <p14:creationId xmlns:p14="http://schemas.microsoft.com/office/powerpoint/2010/main" val="27372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ABF8-A53F-68BB-2862-9FA2FE9E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A10B9-2082-8EDF-3DF3-71D28F11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50D02-93F5-1C72-41B3-887B5D1CE97B}"/>
              </a:ext>
            </a:extLst>
          </p:cNvPr>
          <p:cNvSpPr txBox="1"/>
          <p:nvPr/>
        </p:nvSpPr>
        <p:spPr>
          <a:xfrm>
            <a:off x="0" y="215855"/>
            <a:ext cx="1189983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dirty="0"/>
              <a:t>Juan tiene un nombramiento docente a tarea parcial de </a:t>
            </a:r>
          </a:p>
          <a:p>
            <a:pPr algn="ctr"/>
            <a:r>
              <a:rPr lang="es-ES" sz="3400" b="1" dirty="0"/>
              <a:t>agosto a diciembre por $10,000. </a:t>
            </a:r>
            <a:r>
              <a:rPr lang="es-ES" sz="3400" b="1" dirty="0" err="1"/>
              <a:t>pp</a:t>
            </a:r>
            <a:r>
              <a:rPr lang="es-ES" sz="3400" b="1" dirty="0"/>
              <a:t> y </a:t>
            </a:r>
          </a:p>
          <a:p>
            <a:pPr algn="ctr"/>
            <a:r>
              <a:rPr lang="es-ES" sz="3400" b="1" dirty="0"/>
              <a:t>se enmendará para aumentar en el mismo periodo por $7,555.00 pp.  </a:t>
            </a:r>
          </a:p>
          <a:p>
            <a:pPr algn="ctr"/>
            <a:endParaRPr lang="es-ES" sz="3400" b="1" dirty="0"/>
          </a:p>
          <a:p>
            <a:pPr algn="ctr"/>
            <a:r>
              <a:rPr lang="es-ES" sz="3400" b="1" dirty="0"/>
              <a:t>En esta enmienda debo presentar:</a:t>
            </a:r>
            <a:endParaRPr lang="es-PR" sz="3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35BDE-7461-EDDB-4A3B-470FF3A058B0}"/>
              </a:ext>
            </a:extLst>
          </p:cNvPr>
          <p:cNvSpPr txBox="1"/>
          <p:nvPr/>
        </p:nvSpPr>
        <p:spPr>
          <a:xfrm>
            <a:off x="1148532" y="3158708"/>
            <a:ext cx="8765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a. </a:t>
            </a:r>
            <a:r>
              <a:rPr lang="es-PR" sz="2800" dirty="0"/>
              <a:t>Carta justificativa, T002 carta borrador, 370.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35BDE-7461-EDDB-4A3B-470FF3A058B0}"/>
              </a:ext>
            </a:extLst>
          </p:cNvPr>
          <p:cNvSpPr txBox="1"/>
          <p:nvPr/>
        </p:nvSpPr>
        <p:spPr>
          <a:xfrm>
            <a:off x="1148532" y="3826525"/>
            <a:ext cx="8909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b. </a:t>
            </a:r>
            <a:r>
              <a:rPr lang="es-PR" sz="2800" dirty="0"/>
              <a:t>Carta justificativa, T002,  carta borrador, 370, tareas,   </a:t>
            </a:r>
          </a:p>
          <a:p>
            <a:pPr algn="just"/>
            <a:r>
              <a:rPr lang="es-PR" sz="2800" dirty="0"/>
              <a:t>   anejo a nombramiento, certificaciones.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35BDE-7461-EDDB-4A3B-470FF3A058B0}"/>
              </a:ext>
            </a:extLst>
          </p:cNvPr>
          <p:cNvSpPr txBox="1"/>
          <p:nvPr/>
        </p:nvSpPr>
        <p:spPr>
          <a:xfrm>
            <a:off x="1148532" y="4878407"/>
            <a:ext cx="8909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R" sz="2800" dirty="0"/>
              <a:t>c. Todos los documentos que se requieren en una renovación. </a:t>
            </a:r>
          </a:p>
        </p:txBody>
      </p:sp>
    </p:spTree>
    <p:extLst>
      <p:ext uri="{BB962C8B-B14F-4D97-AF65-F5344CB8AC3E}">
        <p14:creationId xmlns:p14="http://schemas.microsoft.com/office/powerpoint/2010/main" val="20332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C368-E9BD-4EC4-9A06-80317CC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59" y="940482"/>
            <a:ext cx="7081319" cy="1450757"/>
          </a:xfrm>
        </p:spPr>
        <p:txBody>
          <a:bodyPr/>
          <a:lstStyle/>
          <a:p>
            <a:r>
              <a:rPr lang="es-PR" sz="4000" b="1" dirty="0">
                <a:latin typeface="+mn-lt"/>
              </a:rPr>
              <a:t>Equipo de trabajo de Post </a:t>
            </a:r>
            <a:r>
              <a:rPr lang="es-PR" sz="4000" b="1" dirty="0" err="1">
                <a:latin typeface="+mn-lt"/>
              </a:rPr>
              <a:t>Award</a:t>
            </a:r>
            <a:r>
              <a:rPr lang="es-PR" sz="4000" b="1" dirty="0">
                <a:latin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7BF9A-AF19-4A73-9226-CCCAF4B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5B0D5C8-78CB-4A2A-A852-21F9C2BE96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684" y="4775092"/>
            <a:ext cx="2340864" cy="347662"/>
          </a:xfrm>
        </p:spPr>
        <p:txBody>
          <a:bodyPr/>
          <a:lstStyle/>
          <a:p>
            <a:r>
              <a:rPr lang="en-US" sz="1600" dirty="0"/>
              <a:t>Ana Feliciano Delgado</a:t>
            </a:r>
          </a:p>
          <a:p>
            <a:endParaRPr lang="en-US" sz="16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1F8A23-8FD1-47A6-B643-09E0A5995F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318" y="5049372"/>
            <a:ext cx="2340864" cy="347662"/>
          </a:xfrm>
        </p:spPr>
        <p:txBody>
          <a:bodyPr/>
          <a:lstStyle/>
          <a:p>
            <a:r>
              <a:rPr lang="es-PR" sz="1200" dirty="0"/>
              <a:t>Decana Auxiliar </a:t>
            </a:r>
          </a:p>
          <a:p>
            <a:r>
              <a:rPr lang="es-PR" sz="1200" dirty="0"/>
              <a:t>ana.feliciano1@upr.edu</a:t>
            </a:r>
          </a:p>
          <a:p>
            <a:endParaRPr lang="en-US" sz="12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A21BB3C-3B18-410C-9F53-0814BB846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5297" y="4775092"/>
            <a:ext cx="2788022" cy="347662"/>
          </a:xfrm>
        </p:spPr>
        <p:txBody>
          <a:bodyPr/>
          <a:lstStyle/>
          <a:p>
            <a:r>
              <a:rPr lang="en-US" sz="1600" dirty="0"/>
              <a:t>Sabrina Torres González</a:t>
            </a:r>
          </a:p>
          <a:p>
            <a:endParaRPr lang="en-US" sz="16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6804ECC-06C1-4232-A95F-6EC7D460A6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5297" y="5009583"/>
            <a:ext cx="3362073" cy="347662"/>
          </a:xfrm>
        </p:spPr>
        <p:txBody>
          <a:bodyPr/>
          <a:lstStyle/>
          <a:p>
            <a:r>
              <a:rPr lang="es-PR" sz="1200" dirty="0"/>
              <a:t>Supervisora de Contadores</a:t>
            </a:r>
          </a:p>
          <a:p>
            <a:r>
              <a:rPr lang="es-PR" sz="1200" dirty="0"/>
              <a:t>sabrina.torres1@upr.edu</a:t>
            </a:r>
          </a:p>
          <a:p>
            <a:endParaRPr lang="en-US" sz="14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471AEBC-F4CB-45DD-B89C-70EE9DFD20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9917" y="4810866"/>
            <a:ext cx="2434811" cy="347662"/>
          </a:xfrm>
        </p:spPr>
        <p:txBody>
          <a:bodyPr/>
          <a:lstStyle/>
          <a:p>
            <a:r>
              <a:rPr lang="en-US" sz="1600" dirty="0"/>
              <a:t>Liz </a:t>
            </a:r>
            <a:r>
              <a:rPr lang="en-US" sz="1600" dirty="0" err="1"/>
              <a:t>Bultrón</a:t>
            </a:r>
            <a:r>
              <a:rPr lang="en-US" sz="1600" dirty="0"/>
              <a:t> Monserrate</a:t>
            </a:r>
          </a:p>
          <a:p>
            <a:r>
              <a:rPr lang="es-PR" sz="1200" b="0" dirty="0"/>
              <a:t>Oficial Administrativo</a:t>
            </a:r>
          </a:p>
          <a:p>
            <a:r>
              <a:rPr lang="es-PR" sz="1200" b="0" dirty="0"/>
              <a:t>liz.bultron@upr.edu</a:t>
            </a:r>
            <a:endParaRPr lang="en-US" sz="1200" b="0" dirty="0"/>
          </a:p>
          <a:p>
            <a:endParaRPr lang="en-US" sz="16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DEF560-5505-47ED-86F0-4C4C91B4BA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9298" y="5205596"/>
            <a:ext cx="2340864" cy="347662"/>
          </a:xfrm>
        </p:spPr>
        <p:txBody>
          <a:bodyPr/>
          <a:lstStyle/>
          <a:p>
            <a:endParaRPr lang="en-US" sz="1200" dirty="0"/>
          </a:p>
          <a:p>
            <a:endParaRPr lang="en-US" sz="14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A0CE1D-79C2-4A09-8105-CEC147F7A0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10516" y="4810866"/>
            <a:ext cx="2340864" cy="347662"/>
          </a:xfrm>
        </p:spPr>
        <p:txBody>
          <a:bodyPr/>
          <a:lstStyle/>
          <a:p>
            <a:r>
              <a:rPr lang="en-US" dirty="0"/>
              <a:t>Iliana </a:t>
            </a:r>
            <a:r>
              <a:rPr lang="en-US" dirty="0" err="1"/>
              <a:t>Daffra</a:t>
            </a:r>
            <a:r>
              <a:rPr lang="en-US" dirty="0"/>
              <a:t> </a:t>
            </a:r>
            <a:r>
              <a:rPr lang="en-US" dirty="0" err="1"/>
              <a:t>Soncini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F512590-D2C9-44C2-BB73-FCE17EA8EE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0516" y="5073333"/>
            <a:ext cx="2719024" cy="347662"/>
          </a:xfrm>
        </p:spPr>
        <p:txBody>
          <a:bodyPr/>
          <a:lstStyle/>
          <a:p>
            <a:r>
              <a:rPr lang="es-PR" sz="1200" noProof="1"/>
              <a:t>Contadora</a:t>
            </a:r>
          </a:p>
          <a:p>
            <a:r>
              <a:rPr lang="es-PR" sz="1200" noProof="1"/>
              <a:t>iliana.daffra1@upr.edu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818"/>
          <a:stretch/>
        </p:blipFill>
        <p:spPr>
          <a:xfrm>
            <a:off x="6268312" y="2073804"/>
            <a:ext cx="2341850" cy="2450654"/>
          </a:xfrm>
          <a:prstGeom prst="rect">
            <a:avLst/>
          </a:prstGeom>
        </p:spPr>
      </p:pic>
      <p:pic>
        <p:nvPicPr>
          <p:cNvPr id="1026" name="Picture 2" descr="https://attachments.office.net/owa/yaribeth.ramos%40upr.edu/service.svc/s/GetAttachmentThumbnail?id=AAMkAGZmNzM3Zjg5LTRkNDYtNDJlYS1iZTllLWU2NDVmNWRlNmZiMQBGAAAAAACqd%2BDiwfm2R7WuZGT6ZEPUBwDq0wHGB6ulSoI%2F6dbQseGfAAAAAAEMAADq0wHGB6ulSoI%2F6dbQseGfAAMmImTkAAABEgAQAG1dd4o8ip9Nrg1Oxlir74Q%3D&amp;thumbnailType=2&amp;token=eyJhbGciOiJSUzI1NiIsImtpZCI6IjczRkI5QkJFRjYzNjc4RDRGN0U4NEI0NDBCQUJCMTJBMzM5RDlGOTgiLCJ0eXAiOiJKV1QiLCJ4NXQiOiJjX3VidnZZMmVOVDM2RXRFQzZ1eEtqT2RuNWcifQ.eyJvcmlnaW4iOiJodHRwczovL291dGxvb2sub2ZmaWNlLmNvbSIsInVjIjoiMzVjOTYzOWUwNzdjNDQxYWE0NmI3MzBjMTE3Y2VmZjkiLCJzaWduaW5fc3RhdGUiOiJbXCJpbmtub3dubnR3a1wiLFwia21zaVwiXSIsInZlciI6IkV4Y2hhbmdlLkNhbGxiYWNrLlYxIiwiYXBwY3R4c2VuZGVyIjoiT3dhRG93bmxvYWRAMGRmYTVkYzAtMDM2Zi00NjE1LTk5ZTQtOTRhZjgyMmYyYjg0IiwiaXNzcmluZyI6IldXIiwiYXBwY3R4Ijoie1wibXNleGNocHJvdFwiOlwib3dhXCIsXCJwdWlkXCI6XCIxMTUzODAxMTE3MTY2NTA2Mjg1XCIsXCJzY29wZVwiOlwiT3dhRG93bmxvYWRcIixcIm9pZFwiOlwiN2M3YzBlMGUtZjk1Yy00NzA4LWE5NzItZWViYzAyZGY0Y2JlXCIsXCJwcmltYXJ5c2lkXCI6XCJTLTEtNS0yMS0xNzExNDk3MzEwLTM3MTczMTUyNzMtMjgwNDcxODkyOS0yOTQxNTU1N1wifSIsIm5iZiI6MTY5NTkwNDQyOCwiZXhwIjoxNjk1OTA1MDI4LCJpc3MiOiIwMDAwMDAwMi0wMDAwLTBmZjEtY2UwMC0wMDAwMDAwMDAwMDBAMGRmYTVkYzAtMDM2Zi00NjE1LTk5ZTQtOTRhZjgyMmYyYjg0IiwiYXVkIjoiMDAwMDAwMDItMDAwMC0wZmYxLWNlMDAtMDAwMDAwMDAwMDAwL2F0dGFjaG1lbnRzLm9mZmljZS5uZXRAMGRmYTVkYzAtMDM2Zi00NjE1LTk5ZTQtOTRhZjgyMmYyYjg0IiwiaGFwcCI6Im93YSJ9.vE2otoBAyk8mq728XFJoFAmfqInC3_oE8I9cmIHB6MKUtzRFPbceQOuCWa6HnowDRfiVF2lkodx4PgsKqFoRaexxI8kM0ToJXmY2CEfjg724uPy2PZm9ZcnClVAIW786iJCdTJey9xlJHzlUPi_frrD-Bi3aAvKLaCHEPBXMWBy9g9JnqstmwlM0OnKFu9BjMrXdso2NWeE3Ka0qBm19dTVyqhrUFxR3yH4gvY3rouSX202ILXc6NkFNj5frms6twr_PWnLMFKLXaDUv1qr81Y-__7C8nBrMCxzhhGuUPR3ZR7RIj1aBpcDp8RkNzOLeyPn605sraYMq6wJGSfHagA&amp;X-OWA-CANARY=LkJq2nsDSk2URN7KXGmMKbC0SJMfwNsYwYBLJ3ncDp4DdfjWbPidCcbPKWVDDVR1Drx_CALP0qI.&amp;owa=outlook.office.com&amp;scriptVer=20230915006.20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 bwMode="auto">
          <a:xfrm>
            <a:off x="8913126" y="2073804"/>
            <a:ext cx="2345683" cy="25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ttachments.office.net/owa/yaribeth.ramos%40upr.edu/service.svc/s/GetAttachmentThumbnail?id=AAMkAGZmNzM3Zjg5LTRkNDYtNDJlYS1iZTllLWU2NDVmNWRlNmZiMQBGAAAAAACqd%2BDiwfm2R7WuZGT6ZEPUBwDq0wHGB6ulSoI%2F6dbQseGfAAAAAAEMAADq0wHGB6ulSoI%2F6dbQseGfAAMmImTvAAABEgAQANz7QGzqO5JJtXiOmYK%2FIQA%3D&amp;thumbnailType=2&amp;token=eyJhbGciOiJSUzI1NiIsImtpZCI6IjczRkI5QkJFRjYzNjc4RDRGN0U4NEI0NDBCQUJCMTJBMzM5RDlGOTgiLCJ0eXAiOiJKV1QiLCJ4NXQiOiJjX3VidnZZMmVOVDM2RXRFQzZ1eEtqT2RuNWcifQ.eyJvcmlnaW4iOiJodHRwczovL291dGxvb2sub2ZmaWNlLmNvbSIsInVjIjoiMzVjOTYzOWUwNzdjNDQxYWE0NmI3MzBjMTE3Y2VmZjkiLCJzaWduaW5fc3RhdGUiOiJbXCJpbmtub3dubnR3a1wiLFwia21zaVwiXSIsInZlciI6IkV4Y2hhbmdlLkNhbGxiYWNrLlYxIiwiYXBwY3R4c2VuZGVyIjoiT3dhRG93bmxvYWRAMGRmYTVkYzAtMDM2Zi00NjE1LTk5ZTQtOTRhZjgyMmYyYjg0IiwiaXNzcmluZyI6IldXIiwiYXBwY3R4Ijoie1wibXNleGNocHJvdFwiOlwib3dhXCIsXCJwdWlkXCI6XCIxMTUzODAxMTE3MTY2NTA2Mjg1XCIsXCJzY29wZVwiOlwiT3dhRG93bmxvYWRcIixcIm9pZFwiOlwiN2M3YzBlMGUtZjk1Yy00NzA4LWE5NzItZWViYzAyZGY0Y2JlXCIsXCJwcmltYXJ5c2lkXCI6XCJTLTEtNS0yMS0xNzExNDk3MzEwLTM3MTczMTUyNzMtMjgwNDcxODkyOS0yOTQxNTU1N1wifSIsIm5iZiI6MTY5NTkwODM3MywiZXhwIjoxNjk1OTA4OTczLCJpc3MiOiIwMDAwMDAwMi0wMDAwLTBmZjEtY2UwMC0wMDAwMDAwMDAwMDBAMGRmYTVkYzAtMDM2Zi00NjE1LTk5ZTQtOTRhZjgyMmYyYjg0IiwiYXVkIjoiMDAwMDAwMDItMDAwMC0wZmYxLWNlMDAtMDAwMDAwMDAwMDAwL2F0dGFjaG1lbnRzLm9mZmljZS5uZXRAMGRmYTVkYzAtMDM2Zi00NjE1LTk5ZTQtOTRhZjgyMmYyYjg0IiwiaGFwcCI6Im93YSJ9.f_uwtMkJXGbGFwCny9Asm5ZrjiunuJL8Lq3BuzgvcJknHBZI2G0EXOpMojEVOuR3JDYfCRSrUXVw8vxJ2sEOg6GLsGiiMY8sKD2j7EXIE-pAxQodY4Cz2uwbuV0d5IiEwLTQPuFKsJb8tnlTq38e8mu6tC63SlqzoXXFCDBvjty76NdW8YehXcMe79wkASUPMZ4I_VGQpO_P60pWpJWuvkc6IXKknnY7TCtDA4kgUCSaQPIbDm4VDfs9QI_X9J5UnNileM3gdHpg9Y0F-jFL3Sd_xzbhLySIDG7k7uRDKfEgWh796NzyDHSH_bNfV-DJYcTKv081i5V8msImgXKU9A&amp;X-OWA-CANARY=YYpo7iKJ-0q9JLYog89rFSCNvWsowNsY_ijc2OKlLEaSlGd6I8KubAs82MOtASRc-kB7elnxhJc.&amp;owa=outlook.office.com&amp;scriptVer=20230915006.20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30764"/>
          <a:stretch/>
        </p:blipFill>
        <p:spPr bwMode="auto">
          <a:xfrm>
            <a:off x="3683673" y="2073804"/>
            <a:ext cx="2280660" cy="24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itting at a desk with a cake&#10;&#10;Description automatically generated">
            <a:extLst>
              <a:ext uri="{FF2B5EF4-FFF2-40B4-BE49-F238E27FC236}">
                <a16:creationId xmlns:a16="http://schemas.microsoft.com/office/drawing/2014/main" id="{62EEA8A5-80AE-C91E-312E-6B0F30800A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14" t="21979" r="35882" b="42292"/>
          <a:stretch/>
        </p:blipFill>
        <p:spPr>
          <a:xfrm>
            <a:off x="822190" y="2082908"/>
            <a:ext cx="2557504" cy="25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6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37" y="592184"/>
            <a:ext cx="7280384" cy="5029200"/>
          </a:xfrm>
        </p:spPr>
        <p:txBody>
          <a:bodyPr/>
          <a:lstStyle/>
          <a:p>
            <a:pPr algn="ctr"/>
            <a:r>
              <a:rPr lang="es-PR" sz="4000" dirty="0">
                <a:solidFill>
                  <a:schemeClr val="accent6">
                    <a:lumMod val="10000"/>
                  </a:schemeClr>
                </a:solidFill>
              </a:rPr>
              <a:t>Guía para los documentos que se requieren en los nombramientos </a:t>
            </a:r>
          </a:p>
        </p:txBody>
      </p:sp>
    </p:spTree>
    <p:extLst>
      <p:ext uri="{BB962C8B-B14F-4D97-AF65-F5344CB8AC3E}">
        <p14:creationId xmlns:p14="http://schemas.microsoft.com/office/powerpoint/2010/main" val="3353584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450" y="2566909"/>
            <a:ext cx="5006566" cy="2091350"/>
          </a:xfrm>
        </p:spPr>
        <p:txBody>
          <a:bodyPr/>
          <a:lstStyle/>
          <a:p>
            <a:r>
              <a:rPr lang="en-US" sz="3000" dirty="0"/>
              <a:t>Estamos a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disposición</a:t>
            </a:r>
            <a:r>
              <a:rPr lang="en-US" sz="3000" dirty="0"/>
              <a:t> </a:t>
            </a:r>
            <a:br>
              <a:rPr lang="es-PR" sz="3000" i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3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4" y="5344246"/>
            <a:ext cx="2422216" cy="1198707"/>
          </a:xfrm>
          <a:prstGeom prst="rect">
            <a:avLst/>
          </a:prstGeom>
        </p:spPr>
      </p:pic>
      <p:sp>
        <p:nvSpPr>
          <p:cNvPr id="3" name="Text Placeholder 46">
            <a:extLst>
              <a:ext uri="{FF2B5EF4-FFF2-40B4-BE49-F238E27FC236}">
                <a16:creationId xmlns:a16="http://schemas.microsoft.com/office/drawing/2014/main" id="{774B79FA-66C0-9DC2-2C8B-D93146C8C226}"/>
              </a:ext>
            </a:extLst>
          </p:cNvPr>
          <p:cNvSpPr txBox="1">
            <a:spLocks/>
          </p:cNvSpPr>
          <p:nvPr/>
        </p:nvSpPr>
        <p:spPr>
          <a:xfrm>
            <a:off x="6687851" y="1722845"/>
            <a:ext cx="42668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636A58"/>
                </a:solidFill>
              </a:rPr>
              <a:t>Yaribeth</a:t>
            </a:r>
            <a:r>
              <a:rPr lang="en-US" sz="2400" dirty="0">
                <a:solidFill>
                  <a:srgbClr val="636A58"/>
                </a:solidFill>
              </a:rPr>
              <a:t> Ramos </a:t>
            </a:r>
            <a:r>
              <a:rPr lang="en-US" sz="2400" dirty="0" err="1">
                <a:solidFill>
                  <a:srgbClr val="636A58"/>
                </a:solidFill>
              </a:rPr>
              <a:t>Martínez</a:t>
            </a:r>
            <a:r>
              <a:rPr lang="en-US" sz="2400" dirty="0">
                <a:solidFill>
                  <a:srgbClr val="636A58"/>
                </a:solidFill>
              </a:rPr>
              <a:t>, MBA</a:t>
            </a:r>
            <a:endParaRPr lang="en-GB" sz="2400" dirty="0">
              <a:solidFill>
                <a:srgbClr val="636A58"/>
              </a:solidFill>
            </a:endParaRPr>
          </a:p>
        </p:txBody>
      </p:sp>
      <p:sp>
        <p:nvSpPr>
          <p:cNvPr id="4" name="Text Placeholder 48">
            <a:extLst>
              <a:ext uri="{FF2B5EF4-FFF2-40B4-BE49-F238E27FC236}">
                <a16:creationId xmlns:a16="http://schemas.microsoft.com/office/drawing/2014/main" id="{E531490D-425E-B683-E59A-230F655889DA}"/>
              </a:ext>
            </a:extLst>
          </p:cNvPr>
          <p:cNvSpPr txBox="1">
            <a:spLocks/>
          </p:cNvSpPr>
          <p:nvPr/>
        </p:nvSpPr>
        <p:spPr>
          <a:xfrm>
            <a:off x="6763390" y="3136498"/>
            <a:ext cx="3695206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36A58"/>
                </a:solidFill>
              </a:rPr>
              <a:t>yaribeth.ramos@upr.edu</a:t>
            </a:r>
            <a:endParaRPr lang="en-GB" sz="2400" dirty="0">
              <a:solidFill>
                <a:srgbClr val="636A58"/>
              </a:solidFill>
            </a:endParaRPr>
          </a:p>
        </p:txBody>
      </p:sp>
      <p:sp>
        <p:nvSpPr>
          <p:cNvPr id="5" name="Text Placeholder 49">
            <a:extLst>
              <a:ext uri="{FF2B5EF4-FFF2-40B4-BE49-F238E27FC236}">
                <a16:creationId xmlns:a16="http://schemas.microsoft.com/office/drawing/2014/main" id="{CF3E1860-47A0-9AD1-BAFD-E26EDC0AC15F}"/>
              </a:ext>
            </a:extLst>
          </p:cNvPr>
          <p:cNvSpPr txBox="1">
            <a:spLocks/>
          </p:cNvSpPr>
          <p:nvPr/>
        </p:nvSpPr>
        <p:spPr>
          <a:xfrm>
            <a:off x="6763390" y="3636507"/>
            <a:ext cx="5277230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36A58"/>
                </a:solidFill>
              </a:rPr>
              <a:t>https://graduados.uprrp.edu/fondos-externos/post-award/</a:t>
            </a:r>
          </a:p>
        </p:txBody>
      </p:sp>
      <p:pic>
        <p:nvPicPr>
          <p:cNvPr id="7" name="Graphic 24" descr="User" title="Icon - Presenter Name">
            <a:extLst>
              <a:ext uri="{FF2B5EF4-FFF2-40B4-BE49-F238E27FC236}">
                <a16:creationId xmlns:a16="http://schemas.microsoft.com/office/drawing/2014/main" id="{D33613CF-4D3D-B398-842B-9CDE6FB420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5164" y="1773980"/>
            <a:ext cx="218900" cy="218900"/>
          </a:xfrm>
          <a:prstGeom prst="rect">
            <a:avLst/>
          </a:prstGeom>
        </p:spPr>
      </p:pic>
      <p:pic>
        <p:nvPicPr>
          <p:cNvPr id="8" name="Graphic 25" descr="Envelope" title="Icon Presenter Email">
            <a:extLst>
              <a:ext uri="{FF2B5EF4-FFF2-40B4-BE49-F238E27FC236}">
                <a16:creationId xmlns:a16="http://schemas.microsoft.com/office/drawing/2014/main" id="{D516998D-F6B3-4516-EEF4-D5DAA57F18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5164" y="3210100"/>
            <a:ext cx="218900" cy="218900"/>
          </a:xfrm>
          <a:prstGeom prst="rect">
            <a:avLst/>
          </a:prstGeom>
        </p:spPr>
      </p:pic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F4FCA6B0-432A-ACA7-A1E2-449244D0A0F7}"/>
              </a:ext>
            </a:extLst>
          </p:cNvPr>
          <p:cNvSpPr txBox="1">
            <a:spLocks/>
          </p:cNvSpPr>
          <p:nvPr/>
        </p:nvSpPr>
        <p:spPr>
          <a:xfrm>
            <a:off x="6724064" y="2497989"/>
            <a:ext cx="3695206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36A58"/>
                </a:solidFill>
              </a:rPr>
              <a:t>E: 86736</a:t>
            </a:r>
            <a:endParaRPr lang="en-GB" sz="2400" dirty="0">
              <a:solidFill>
                <a:srgbClr val="636A58"/>
              </a:solidFill>
            </a:endParaRPr>
          </a:p>
        </p:txBody>
      </p:sp>
      <p:pic>
        <p:nvPicPr>
          <p:cNvPr id="14" name="Graphic 27" descr="Link">
            <a:extLst>
              <a:ext uri="{FF2B5EF4-FFF2-40B4-BE49-F238E27FC236}">
                <a16:creationId xmlns:a16="http://schemas.microsoft.com/office/drawing/2014/main" id="{0F7AD479-ACC1-4D1B-3EA8-65D84015DB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2221" y="3612584"/>
            <a:ext cx="244786" cy="244786"/>
          </a:xfrm>
          <a:prstGeom prst="rect">
            <a:avLst/>
          </a:prstGeom>
        </p:spPr>
      </p:pic>
      <p:pic>
        <p:nvPicPr>
          <p:cNvPr id="15" name="Graphic 26" descr="Smart Phone" title="Icon - Presenter Phone Number">
            <a:extLst>
              <a:ext uri="{FF2B5EF4-FFF2-40B4-BE49-F238E27FC236}">
                <a16:creationId xmlns:a16="http://schemas.microsoft.com/office/drawing/2014/main" id="{C5322959-9FBC-1F28-0178-739AB61BC7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5164" y="2541513"/>
            <a:ext cx="218900" cy="2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7BF9A-AF19-4A73-9226-CCCAF4B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5B0D5C8-78CB-4A2A-A852-21F9C2BE96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7015" y="4810866"/>
            <a:ext cx="2340864" cy="347662"/>
          </a:xfrm>
        </p:spPr>
        <p:txBody>
          <a:bodyPr/>
          <a:lstStyle/>
          <a:p>
            <a:r>
              <a:rPr lang="en-US" sz="1600" dirty="0"/>
              <a:t>Diana González </a:t>
            </a:r>
            <a:r>
              <a:rPr lang="en-US" sz="1600" dirty="0" err="1"/>
              <a:t>Tosado</a:t>
            </a:r>
            <a:endParaRPr lang="en-US" sz="16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1F8A23-8FD1-47A6-B643-09E0A5995F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094" y="5002984"/>
            <a:ext cx="2463093" cy="347662"/>
          </a:xfrm>
        </p:spPr>
        <p:txBody>
          <a:bodyPr/>
          <a:lstStyle/>
          <a:p>
            <a:r>
              <a:rPr lang="es-PR" sz="1200" dirty="0"/>
              <a:t>Contadora</a:t>
            </a:r>
          </a:p>
          <a:p>
            <a:r>
              <a:rPr lang="es-PR" sz="1200" dirty="0"/>
              <a:t>diana.gonzalez11@upr.edu</a:t>
            </a:r>
          </a:p>
          <a:p>
            <a:endParaRPr lang="en-US" sz="120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A21BB3C-3B18-410C-9F53-0814BB846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9319" y="4810866"/>
            <a:ext cx="2788022" cy="347662"/>
          </a:xfrm>
        </p:spPr>
        <p:txBody>
          <a:bodyPr/>
          <a:lstStyle/>
          <a:p>
            <a:r>
              <a:rPr lang="es-PR" sz="1600" dirty="0"/>
              <a:t>Ileana Valentín Bon</a:t>
            </a:r>
          </a:p>
          <a:p>
            <a:endParaRPr lang="en-US" sz="16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6804ECC-06C1-4232-A95F-6EC7D460A6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9010" y="5025169"/>
            <a:ext cx="3362073" cy="347662"/>
          </a:xfrm>
        </p:spPr>
        <p:txBody>
          <a:bodyPr/>
          <a:lstStyle/>
          <a:p>
            <a:r>
              <a:rPr lang="es-PR" sz="1200" dirty="0"/>
              <a:t>Contadora</a:t>
            </a:r>
          </a:p>
          <a:p>
            <a:r>
              <a:rPr lang="es-PR" sz="1200" dirty="0"/>
              <a:t>ileana.valentin@upr.edu</a:t>
            </a:r>
          </a:p>
          <a:p>
            <a:endParaRPr lang="en-US" sz="12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471AEBC-F4CB-45DD-B89C-70EE9DFD20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9918" y="4810866"/>
            <a:ext cx="2340864" cy="347662"/>
          </a:xfrm>
        </p:spPr>
        <p:txBody>
          <a:bodyPr/>
          <a:lstStyle/>
          <a:p>
            <a:r>
              <a:rPr lang="en-US" sz="1600" dirty="0"/>
              <a:t>Nancy Morales Ríos</a:t>
            </a:r>
          </a:p>
          <a:p>
            <a:r>
              <a:rPr lang="es-PR" sz="1200" b="0" dirty="0"/>
              <a:t>Contadora</a:t>
            </a:r>
          </a:p>
          <a:p>
            <a:r>
              <a:rPr lang="es-PR" sz="1200" b="0" dirty="0"/>
              <a:t>nancy.morales3@upr.edu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8DEF560-5505-47ED-86F0-4C4C91B4BA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9298" y="5205596"/>
            <a:ext cx="2340864" cy="347662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A0CE1D-79C2-4A09-8105-CEC147F7A0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10516" y="4810866"/>
            <a:ext cx="2340864" cy="347662"/>
          </a:xfrm>
        </p:spPr>
        <p:txBody>
          <a:bodyPr/>
          <a:lstStyle/>
          <a:p>
            <a:r>
              <a:rPr lang="es-PR" sz="1600" dirty="0" err="1"/>
              <a:t>Cedrick</a:t>
            </a:r>
            <a:r>
              <a:rPr lang="es-PR" sz="1600" dirty="0"/>
              <a:t> Santos De Jesús</a:t>
            </a:r>
          </a:p>
          <a:p>
            <a:endParaRPr lang="es-PR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F512590-D2C9-44C2-BB73-FCE17EA8EE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0516" y="5036619"/>
            <a:ext cx="2340864" cy="347662"/>
          </a:xfrm>
        </p:spPr>
        <p:txBody>
          <a:bodyPr/>
          <a:lstStyle/>
          <a:p>
            <a:r>
              <a:rPr lang="en-US" sz="1200" dirty="0"/>
              <a:t>Contador</a:t>
            </a:r>
          </a:p>
          <a:p>
            <a:r>
              <a:rPr lang="en-US" sz="1200" dirty="0"/>
              <a:t>cedrick.santos@upr.edu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36804ECC-06C1-4232-A95F-6EC7D460A68E}"/>
              </a:ext>
            </a:extLst>
          </p:cNvPr>
          <p:cNvSpPr txBox="1">
            <a:spLocks/>
          </p:cNvSpPr>
          <p:nvPr/>
        </p:nvSpPr>
        <p:spPr>
          <a:xfrm>
            <a:off x="6269298" y="5036619"/>
            <a:ext cx="3362073" cy="347662"/>
          </a:xfrm>
          <a:prstGeom prst="rect">
            <a:avLst/>
          </a:prstGeom>
        </p:spPr>
        <p:txBody>
          <a:bodyPr vert="horz" lIns="54864" tIns="0" rIns="548640" bIns="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1200" dirty="0"/>
              <a:t>   </a:t>
            </a: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9" y="2132091"/>
            <a:ext cx="2340865" cy="244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24" y="2132091"/>
            <a:ext cx="2314938" cy="2435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516" y="2132091"/>
            <a:ext cx="2260896" cy="24449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7463AD-7DD5-7B61-8781-56218E5F9210}"/>
              </a:ext>
            </a:extLst>
          </p:cNvPr>
          <p:cNvSpPr txBox="1">
            <a:spLocks/>
          </p:cNvSpPr>
          <p:nvPr/>
        </p:nvSpPr>
        <p:spPr>
          <a:xfrm>
            <a:off x="2252705" y="86313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sz="4000" b="1" dirty="0">
                <a:latin typeface="+mn-lt"/>
              </a:rPr>
              <a:t>Equipo de trabajo de Post </a:t>
            </a:r>
            <a:r>
              <a:rPr lang="es-PR" sz="4000" b="1" dirty="0" err="1">
                <a:latin typeface="+mn-lt"/>
              </a:rPr>
              <a:t>Award</a:t>
            </a:r>
            <a:r>
              <a:rPr lang="es-PR" sz="4000" b="1" dirty="0">
                <a:latin typeface="+mn-lt"/>
              </a:rPr>
              <a:t> </a:t>
            </a:r>
          </a:p>
        </p:txBody>
      </p:sp>
      <p:pic>
        <p:nvPicPr>
          <p:cNvPr id="1026" name="Picture 2" descr="Woman Head Silhouette Png Black And White Download - Woman Female  Silhouette Head Png, Transparent Png , Transparent Png Image - PNGitem">
            <a:extLst>
              <a:ext uri="{FF2B5EF4-FFF2-40B4-BE49-F238E27FC236}">
                <a16:creationId xmlns:a16="http://schemas.microsoft.com/office/drawing/2014/main" id="{506AB7AB-D810-A9B1-DA33-48C35180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8" y="2390056"/>
            <a:ext cx="2602861" cy="22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7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7BF9A-AF19-4A73-9226-CCCAF4B8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A21BB3C-3B18-410C-9F53-0814BB846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0502" y="4683277"/>
            <a:ext cx="2788022" cy="347662"/>
          </a:xfrm>
        </p:spPr>
        <p:txBody>
          <a:bodyPr/>
          <a:lstStyle/>
          <a:p>
            <a:r>
              <a:rPr lang="en-US" sz="1600" dirty="0"/>
              <a:t>Julia Ramos Padilla</a:t>
            </a:r>
          </a:p>
          <a:p>
            <a:endParaRPr lang="en-US" sz="16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6804ECC-06C1-4232-A95F-6EC7D460A6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10502" y="4933983"/>
            <a:ext cx="3362073" cy="347662"/>
          </a:xfrm>
        </p:spPr>
        <p:txBody>
          <a:bodyPr/>
          <a:lstStyle/>
          <a:p>
            <a:r>
              <a:rPr lang="es-PR" sz="1400" dirty="0"/>
              <a:t>Agente Comprador</a:t>
            </a:r>
          </a:p>
          <a:p>
            <a:r>
              <a:rPr lang="es-PR" sz="1400" dirty="0"/>
              <a:t>julia.ramos1@upr.edu</a:t>
            </a:r>
          </a:p>
          <a:p>
            <a:endParaRPr lang="es-PR" sz="14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471AEBC-F4CB-45DD-B89C-70EE9DFD20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480" y="4622627"/>
            <a:ext cx="2715063" cy="347662"/>
          </a:xfrm>
        </p:spPr>
        <p:txBody>
          <a:bodyPr/>
          <a:lstStyle/>
          <a:p>
            <a:r>
              <a:rPr lang="es-PR" sz="1600" dirty="0" err="1"/>
              <a:t>Zulyannille</a:t>
            </a:r>
            <a:r>
              <a:rPr lang="es-PR" sz="1600" dirty="0"/>
              <a:t> Cortés Montañez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A0CE1D-79C2-4A09-8105-CEC147F7A0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41543" y="4574542"/>
            <a:ext cx="2340864" cy="347662"/>
          </a:xfrm>
        </p:spPr>
        <p:txBody>
          <a:bodyPr/>
          <a:lstStyle/>
          <a:p>
            <a:r>
              <a:rPr lang="es-PR" sz="1600" dirty="0"/>
              <a:t>Yaribeth Ramos Martínez</a:t>
            </a:r>
          </a:p>
          <a:p>
            <a:endParaRPr lang="en-US" sz="16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F512590-D2C9-44C2-BB73-FCE17EA8EE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20295" y="4855345"/>
            <a:ext cx="3106897" cy="347662"/>
          </a:xfrm>
        </p:spPr>
        <p:txBody>
          <a:bodyPr/>
          <a:lstStyle/>
          <a:p>
            <a:r>
              <a:rPr lang="es-PR" sz="1400" dirty="0"/>
              <a:t>Analista de Recursos Humanos de </a:t>
            </a:r>
            <a:r>
              <a:rPr lang="es-PR" sz="1400" i="1" dirty="0"/>
              <a:t>Fondos Externos </a:t>
            </a:r>
          </a:p>
          <a:p>
            <a:r>
              <a:rPr lang="es-PR" sz="1400" dirty="0"/>
              <a:t>yaribeth.ramos@upr.edu</a:t>
            </a:r>
          </a:p>
          <a:p>
            <a:endParaRPr lang="es-PR" sz="1400" dirty="0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CF512590-D2C9-44C2-BB73-FCE17EA8EE17}"/>
              </a:ext>
            </a:extLst>
          </p:cNvPr>
          <p:cNvSpPr txBox="1">
            <a:spLocks/>
          </p:cNvSpPr>
          <p:nvPr/>
        </p:nvSpPr>
        <p:spPr>
          <a:xfrm>
            <a:off x="6269298" y="5111418"/>
            <a:ext cx="2340864" cy="347662"/>
          </a:xfrm>
          <a:prstGeom prst="rect">
            <a:avLst/>
          </a:prstGeom>
        </p:spPr>
        <p:txBody>
          <a:bodyPr vert="horz" lIns="54864" tIns="0" rIns="548640" bIns="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36804ECC-06C1-4232-A95F-6EC7D460A6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26481" y="4874118"/>
            <a:ext cx="2817730" cy="484032"/>
          </a:xfrm>
        </p:spPr>
        <p:txBody>
          <a:bodyPr/>
          <a:lstStyle/>
          <a:p>
            <a:r>
              <a:rPr lang="es-ES" sz="1400" dirty="0"/>
              <a:t>Auxiliar en Contabilidad (</a:t>
            </a:r>
            <a:r>
              <a:rPr lang="es-ES" sz="1400" dirty="0" err="1"/>
              <a:t>Preintervención</a:t>
            </a:r>
            <a:r>
              <a:rPr lang="es-ES" sz="1400" dirty="0"/>
              <a:t>)</a:t>
            </a:r>
          </a:p>
          <a:p>
            <a:r>
              <a:rPr lang="es-ES" sz="1400" dirty="0"/>
              <a:t>zulyannille.cortes@upr.edu</a:t>
            </a:r>
          </a:p>
          <a:p>
            <a:endParaRPr lang="es-ES" dirty="0"/>
          </a:p>
          <a:p>
            <a:endParaRPr lang="es-ES" dirty="0"/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846" y="2152556"/>
            <a:ext cx="2376251" cy="2402537"/>
          </a:xfrm>
          <a:prstGeom prst="rect">
            <a:avLst/>
          </a:prstGeom>
        </p:spPr>
      </p:pic>
      <p:pic>
        <p:nvPicPr>
          <p:cNvPr id="2050" name="Picture 2" descr="https://attachments.office.net/owa/yaribeth.ramos%40upr.edu/service.svc/s/GetAttachmentThumbnail?id=AAMkAGZmNzM3Zjg5LTRkNDYtNDJlYS1iZTllLWU2NDVmNWRlNmZiMQBGAAAAAACqd%2BDiwfm2R7WuZGT6ZEPUBwDq0wHGB6ulSoI%2F6dbQseGfAAAAAAEMAADq0wHGB6ulSoI%2F6dbQseGfAAMmImTwAAABEgAQACqKajgKBAhIvXbNw6fcGnk%3D&amp;thumbnailType=2&amp;token=eyJhbGciOiJSUzI1NiIsImtpZCI6IjczRkI5QkJFRjYzNjc4RDRGN0U4NEI0NDBCQUJCMTJBMzM5RDlGOTgiLCJ0eXAiOiJKV1QiLCJ4NXQiOiJjX3VidnZZMmVOVDM2RXRFQzZ1eEtqT2RuNWcifQ.eyJvcmlnaW4iOiJodHRwczovL291dGxvb2sub2ZmaWNlLmNvbSIsInVjIjoiMzVjOTYzOWUwNzdjNDQxYWE0NmI3MzBjMTE3Y2VmZjkiLCJzaWduaW5fc3RhdGUiOiJbXCJpbmtub3dubnR3a1wiLFwia21zaVwiXSIsInZlciI6IkV4Y2hhbmdlLkNhbGxiYWNrLlYxIiwiYXBwY3R4c2VuZGVyIjoiT3dhRG93bmxvYWRAMGRmYTVkYzAtMDM2Zi00NjE1LTk5ZTQtOTRhZjgyMmYyYjg0IiwiaXNzcmluZyI6IldXIiwiYXBwY3R4Ijoie1wibXNleGNocHJvdFwiOlwib3dhXCIsXCJwdWlkXCI6XCIxMTUzODAxMTE3MTY2NTA2Mjg1XCIsXCJzY29wZVwiOlwiT3dhRG93bmxvYWRcIixcIm9pZFwiOlwiN2M3YzBlMGUtZjk1Yy00NzA4LWE5NzItZWViYzAyZGY0Y2JlXCIsXCJwcmltYXJ5c2lkXCI6XCJTLTEtNS0yMS0xNzExNDk3MzEwLTM3MTczMTUyNzMtMjgwNDcxODkyOS0yOTQxNTU1N1wifSIsIm5iZiI6MTY5NTkwODM3MywiZXhwIjoxNjk1OTA4OTczLCJpc3MiOiIwMDAwMDAwMi0wMDAwLTBmZjEtY2UwMC0wMDAwMDAwMDAwMDBAMGRmYTVkYzAtMDM2Zi00NjE1LTk5ZTQtOTRhZjgyMmYyYjg0IiwiYXVkIjoiMDAwMDAwMDItMDAwMC0wZmYxLWNlMDAtMDAwMDAwMDAwMDAwL2F0dGFjaG1lbnRzLm9mZmljZS5uZXRAMGRmYTVkYzAtMDM2Zi00NjE1LTk5ZTQtOTRhZjgyMmYyYjg0IiwiaGFwcCI6Im93YSJ9.f_uwtMkJXGbGFwCny9Asm5ZrjiunuJL8Lq3BuzgvcJknHBZI2G0EXOpMojEVOuR3JDYfCRSrUXVw8vxJ2sEOg6GLsGiiMY8sKD2j7EXIE-pAxQodY4Cz2uwbuV0d5IiEwLTQPuFKsJb8tnlTq38e8mu6tC63SlqzoXXFCDBvjty76NdW8YehXcMe79wkASUPMZ4I_VGQpO_P60pWpJWuvkc6IXKknnY7TCtDA4kgUCSaQPIbDm4VDfs9QI_X9J5UnNileM3gdHpg9Y0F-jFL3Sd_xzbhLySIDG7k7uRDKfEgWh796NzyDHSH_bNfV-DJYcTKv081i5V8msImgXKU9A&amp;X-OWA-CANARY=SyTnGF6hLUORIXVvTL9bEtD_VKIowNsYJT4VzCQfgJLqTQCazVqQk-wrI_vbYiXP4lajz-WWP3k.&amp;owa=outlook.office.com&amp;scriptVer=20230915006.20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23410" r="17961" b="26424"/>
          <a:stretch/>
        </p:blipFill>
        <p:spPr bwMode="auto">
          <a:xfrm>
            <a:off x="3516820" y="2140606"/>
            <a:ext cx="2342913" cy="24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tachments.office.net/owa/yaribeth.ramos%40upr.edu/service.svc/s/GetAttachmentThumbnail?id=AAMkAGZmNzM3Zjg5LTRkNDYtNDJlYS1iZTllLWU2NDVmNWRlNmZiMQBGAAAAAACqd%2BDiwfm2R7WuZGT6ZEPUBwDq0wHGB6ulSoI%2F6dbQseGfAAAAAAEMAADq0wHGB6ulSoI%2F6dbQseGfAAQdGMPiAAABEgAQAKukW%2FHNBwlMmARrsASY5Uc%3D&amp;thumbnailType=2&amp;token=eyJhbGciOiJSUzI1NiIsImtpZCI6IkU1RDJGMEY4REE5M0I2NzA5QzQzQTlFOEE2MTQzQzAzRDYyRjlBODAiLCJ0eXAiOiJKV1QiLCJ4NXQiOiI1ZEx3LU5xVHRuQ2NRNm5vcGhROEE5WXZtb0EifQ.eyJvcmlnaW4iOiJodHRwczovL291dGxvb2sub2ZmaWNlLmNvbSIsInVjIjoiMjRiODM3N2EzNTk1NDcyYjk1ODJkZTMyY2U4OTUzM2MiLCJzaWduaW5fc3RhdGUiOiJrbXNpIiwidmVyIjoiRXhjaGFuZ2UuQ2FsbGJhY2suVjEiLCJhcHBjdHhzZW5kZXIiOiJPd2FEb3dubG9hZEAwZGZhNWRjMC0wMzZmLTQ2MTUtOTllNC05NGFmODIyZjJiODQiLCJpc3NyaW5nIjoiV1ciLCJhcHBjdHgiOiJ7XCJtc2V4Y2hwcm90XCI6XCJvd2FcIixcInB1aWRcIjpcIjExNTM4MDExMTcxNjY1MDYyODVcIixcInNjb3BlXCI6XCJPd2FEb3dubG9hZFwiLFwib2lkXCI6XCI3YzdjMGUwZS1mOTVjLTQ3MDgtYTk3Mi1lZWJjMDJkZjRjYmVcIixcInByaW1hcnlzaWRcIjpcIlMtMS01LTIxLTE3MTE0OTczMTAtMzcxNzMxNTI3My0yODA0NzE4OTI5LTI5NDE1NTU3XCJ9IiwibmJmIjoxNzI4MTU4MDkwLCJleHAiOjE3MjgxNTgzOTAsImlzcyI6IjAwMDAwMDAyLTAwMDAtMGZmMS1jZTAwLTAwMDAwMDAwMDAwMEAwZGZhNWRjMC0wMzZmLTQ2MTUtOTllNC05NGFmODIyZjJiODQiLCJhdWQiOiIwMDAwMDAwMi0wMDAwLTBmZjEtY2UwMC0wMDAwMDAwMDAwMDAvYXR0YWNobWVudHMub2ZmaWNlLm5ldEAwZGZhNWRjMC0wMzZmLTQ2MTUtOTllNC05NGFmODIyZjJiODQiLCJoYXBwIjoib3dhIn0.UbTiJ_AEZvYt1V2vmQ_hYLv14cAog1xvDMVHubqqgYlBYrIeaEp-OPjcyd1vLZ7bzUaUqIlvENnuQvAlCM_qXVfIb2zKLoRXfmcpfjsE_yrPAfe5_2hfCxkvaygeBAKo8NXO-UNpwUIOjjZzv_OY6v_RC1qCkiAKnD4oLI7_zy9xsyVJjw8G0AKhgw8igBhAdDgD-8Ar4dCRSxHsrIzyRghuGmFOsp-6CwVD9woEJLao3cqWiUWmgipRsTQwbjQPswL4ZTkH_NLyUsQh6zPzDcTGqtYjtN8Pj92zhGBF4g935En98pdMYKHw0c84wif-gLYvXkIyxc0kIrEqBOp4nA&amp;X-OWA-CANARY=bdvoV1pExLQAAAAAAAAAAADwVxx45dwYfCdS2YgRBGAoJ2htqs1NEG2YrZagPxLfk6PN-QlDqvw.&amp;owa=outlook.office.com&amp;scriptVer=20240927008.14&amp;clientId=D5A79AC0F2E04D9D92189353F2AF3CB8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t="30412" r="13411" b="34262"/>
          <a:stretch/>
        </p:blipFill>
        <p:spPr bwMode="auto">
          <a:xfrm>
            <a:off x="8944210" y="2149259"/>
            <a:ext cx="2376251" cy="23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1A0CE1D-79C2-4A09-8105-CEC147F7A0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983" y="4700287"/>
            <a:ext cx="2340864" cy="347662"/>
          </a:xfrm>
        </p:spPr>
        <p:txBody>
          <a:bodyPr/>
          <a:lstStyle/>
          <a:p>
            <a:r>
              <a:rPr lang="es-PR" sz="1600" dirty="0"/>
              <a:t>Roberto Delgado Rivera</a:t>
            </a:r>
          </a:p>
          <a:p>
            <a:endParaRPr lang="es-PR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CF512590-D2C9-44C2-BB73-FCE17EA8EE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3843" y="4933983"/>
            <a:ext cx="2809854" cy="347662"/>
          </a:xfrm>
        </p:spPr>
        <p:txBody>
          <a:bodyPr/>
          <a:lstStyle/>
          <a:p>
            <a:r>
              <a:rPr lang="es-ES" sz="1400" dirty="0"/>
              <a:t>Auxiliar en Contabilidad</a:t>
            </a:r>
          </a:p>
          <a:p>
            <a:r>
              <a:rPr lang="en-US" sz="1400" dirty="0"/>
              <a:t>roberto.delgado4@upr.edu</a:t>
            </a:r>
          </a:p>
        </p:txBody>
      </p:sp>
      <p:pic>
        <p:nvPicPr>
          <p:cNvPr id="1036" name="Picture 12" descr="Hombre silueta - Iconos Interfaz de usuario y Ges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5" y="2169354"/>
            <a:ext cx="2317332" cy="23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6383EB-F6CD-FA19-D223-A5910DF763F7}"/>
              </a:ext>
            </a:extLst>
          </p:cNvPr>
          <p:cNvSpPr txBox="1">
            <a:spLocks/>
          </p:cNvSpPr>
          <p:nvPr/>
        </p:nvSpPr>
        <p:spPr>
          <a:xfrm>
            <a:off x="2506146" y="37849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R" sz="4000" dirty="0">
                <a:latin typeface="+mn-lt"/>
              </a:rPr>
              <a:t>Equipo de trabajo de Post </a:t>
            </a:r>
            <a:r>
              <a:rPr lang="es-PR" sz="4000" dirty="0" err="1">
                <a:latin typeface="+mn-lt"/>
              </a:rPr>
              <a:t>Award</a:t>
            </a:r>
            <a:r>
              <a:rPr lang="es-PR" sz="4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14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" y="832919"/>
            <a:ext cx="5641848" cy="1285592"/>
          </a:xfrm>
        </p:spPr>
        <p:txBody>
          <a:bodyPr/>
          <a:lstStyle/>
          <a:p>
            <a:r>
              <a:rPr lang="en-US" dirty="0"/>
              <a:t>Metas y </a:t>
            </a:r>
            <a:r>
              <a:rPr lang="en-US" dirty="0" err="1"/>
              <a:t>Objetivos</a:t>
            </a:r>
            <a:endParaRPr lang="en-US" dirty="0"/>
          </a:p>
        </p:txBody>
      </p:sp>
      <p:pic>
        <p:nvPicPr>
          <p:cNvPr id="11" name="Picture Placeholder 10" descr="A clock tower with a cross on top&#10;&#10;Description automatically generated">
            <a:extLst>
              <a:ext uri="{FF2B5EF4-FFF2-40B4-BE49-F238E27FC236}">
                <a16:creationId xmlns:a16="http://schemas.microsoft.com/office/drawing/2014/main" id="{1E7A6E25-4D79-41B8-D3A3-B33BE81F6A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151" b="4151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ABAD03-6B04-E59A-50A9-C09E719EDCD5}"/>
              </a:ext>
            </a:extLst>
          </p:cNvPr>
          <p:cNvSpPr txBox="1"/>
          <p:nvPr/>
        </p:nvSpPr>
        <p:spPr>
          <a:xfrm>
            <a:off x="251234" y="1892312"/>
            <a:ext cx="65207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pPr algn="just"/>
            <a:r>
              <a:rPr lang="es-PR" sz="32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equipo y agilizar los procesos de las transacciones. </a:t>
            </a:r>
          </a:p>
          <a:p>
            <a:pPr algn="just"/>
            <a:endParaRPr lang="es-PR" sz="32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s-PR" sz="32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Completar los trámites a la mayor brevedad para que el empleado o la  empleada pueda cobrar en la próxima nómina disponible.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0EBDF4-3413-FCF9-2E25-9A254A61F2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46132" y="1528292"/>
            <a:ext cx="6605677" cy="1280160"/>
          </a:xfrm>
        </p:spPr>
        <p:txBody>
          <a:bodyPr/>
          <a:lstStyle/>
          <a:p>
            <a:pPr algn="just"/>
            <a:r>
              <a:rPr lang="en-US" sz="3000" dirty="0"/>
              <a:t>E</a:t>
            </a:r>
            <a:r>
              <a:rPr lang="en-US" sz="3000" cap="none" dirty="0"/>
              <a:t>ste taller </a:t>
            </a:r>
            <a:r>
              <a:rPr lang="es-PR" sz="3000" cap="none" noProof="1"/>
              <a:t>es para las transacciones de personal de fondos externos del Recinto de Río Piedras. </a:t>
            </a:r>
          </a:p>
          <a:p>
            <a:pPr algn="just"/>
            <a:r>
              <a:rPr lang="es-PR" sz="3000" cap="none" noProof="1"/>
              <a:t>Cada transacción es individual y particular. </a:t>
            </a:r>
          </a:p>
          <a:p>
            <a:pPr algn="just"/>
            <a:r>
              <a:rPr lang="es-PR" sz="3000" cap="none" noProof="1"/>
              <a:t>Se le da prioridad a los nombramientos y renovaciones.</a:t>
            </a:r>
          </a:p>
          <a:p>
            <a:pPr algn="just"/>
            <a:r>
              <a:rPr lang="es-PR" sz="3000" cap="none" noProof="1"/>
              <a:t>Una vez se ingrese la transacción y se refiera a la Oficina de Nóminas, el empleado/a recibirá un correo electrónico informándole en que nómina recibirá su pago. </a:t>
            </a:r>
            <a:endParaRPr lang="es-PR" sz="3000" b="1" i="1" u="sng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en-US" sz="30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846F71E-5DBD-510A-9489-D4407C936A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521" r="24521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E577C5-0A61-A8CB-7BDF-871A5042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32" y="261780"/>
            <a:ext cx="5449824" cy="1158844"/>
          </a:xfrm>
        </p:spPr>
        <p:txBody>
          <a:bodyPr/>
          <a:lstStyle/>
          <a:p>
            <a:r>
              <a:rPr lang="es-PR" dirty="0"/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6706" y="956919"/>
            <a:ext cx="9797143" cy="335657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rgbClr val="000000"/>
                </a:solidFill>
              </a:rPr>
              <a:t>Los documentos deben ser referidos a Yaribeth Ramos a yaribeth.ramos@upr.edu, con copia a postawardrrp@upr.edu</a:t>
            </a:r>
            <a:r>
              <a:rPr lang="es-ES" sz="2300">
                <a:solidFill>
                  <a:srgbClr val="000000"/>
                </a:solidFill>
              </a:rPr>
              <a:t>. </a:t>
            </a:r>
            <a:endParaRPr lang="es-ES" sz="23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300" dirty="0">
              <a:solidFill>
                <a:srgbClr val="000000"/>
              </a:solidFill>
            </a:endParaRPr>
          </a:p>
          <a:p>
            <a:r>
              <a:rPr lang="es-ES" sz="2300" dirty="0">
                <a:solidFill>
                  <a:srgbClr val="000000"/>
                </a:solidFill>
              </a:rPr>
              <a:t>Ningún candidato/a (nuevo) puede comenzar a trabajar sin consultar con Post </a:t>
            </a:r>
            <a:r>
              <a:rPr lang="es-ES" sz="2300" dirty="0" err="1">
                <a:solidFill>
                  <a:srgbClr val="000000"/>
                </a:solidFill>
              </a:rPr>
              <a:t>Award</a:t>
            </a:r>
            <a:r>
              <a:rPr lang="es-ES" sz="2300" dirty="0">
                <a:solidFill>
                  <a:srgbClr val="000000"/>
                </a:solidFill>
              </a:rPr>
              <a:t> la fecha de comienzo.</a:t>
            </a:r>
          </a:p>
          <a:p>
            <a:endParaRPr lang="es-ES" sz="2300" dirty="0">
              <a:solidFill>
                <a:srgbClr val="000000"/>
              </a:solidFill>
            </a:endParaRPr>
          </a:p>
          <a:p>
            <a:pPr algn="just"/>
            <a:r>
              <a:rPr lang="es-ES" sz="2300" dirty="0">
                <a:solidFill>
                  <a:srgbClr val="000000"/>
                </a:solidFill>
              </a:rPr>
              <a:t>Debe incluir </a:t>
            </a:r>
            <a:r>
              <a:rPr lang="es-ES" sz="2300" b="1" u="sng" dirty="0">
                <a:solidFill>
                  <a:srgbClr val="000000"/>
                </a:solidFill>
              </a:rPr>
              <a:t>todos los documentos </a:t>
            </a:r>
            <a:r>
              <a:rPr lang="es-ES" sz="2300" dirty="0">
                <a:solidFill>
                  <a:srgbClr val="000000"/>
                </a:solidFill>
              </a:rPr>
              <a:t>en PDF(no </a:t>
            </a:r>
            <a:r>
              <a:rPr lang="es-ES" sz="2300" dirty="0" err="1">
                <a:solidFill>
                  <a:srgbClr val="000000"/>
                </a:solidFill>
              </a:rPr>
              <a:t>word</a:t>
            </a:r>
            <a:r>
              <a:rPr lang="es-ES" sz="2300" dirty="0">
                <a:solidFill>
                  <a:srgbClr val="000000"/>
                </a:solidFill>
              </a:rPr>
              <a:t>) en un correo electrónico (cada documento separado) identificando el nombre del candidato/a, empleado/a.</a:t>
            </a:r>
          </a:p>
          <a:p>
            <a:pPr marL="0" indent="0" algn="just">
              <a:buNone/>
            </a:pPr>
            <a:r>
              <a:rPr lang="es-ES" sz="23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ES" sz="2300" dirty="0">
                <a:solidFill>
                  <a:srgbClr val="000000"/>
                </a:solidFill>
              </a:rPr>
              <a:t>Es importante verificar la información en cada documento (tipo de nombramiento, cantidad a pagar, las firmas,  número de puesto, cuenta, etc.). </a:t>
            </a:r>
            <a:r>
              <a:rPr lang="es-ES" sz="2300" dirty="0">
                <a:solidFill>
                  <a:srgbClr val="000000"/>
                </a:solidFill>
                <a:latin typeface="Calibri Light" panose="020F0302020204030204" pitchFamily="34" charset="0"/>
              </a:rPr>
              <a:t>  </a:t>
            </a:r>
            <a:endParaRPr lang="es-ES" sz="23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39" y="82297"/>
            <a:ext cx="11120883" cy="706170"/>
          </a:xfrm>
        </p:spPr>
        <p:txBody>
          <a:bodyPr anchor="b"/>
          <a:lstStyle/>
          <a:p>
            <a:r>
              <a:rPr lang="es-PR" dirty="0"/>
              <a:t>¿Qué debemos saber antes de enviar una transacción?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56DA-EA18-8326-67E0-90454B14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2AB36E3-A7C6-D54D-CB50-47D69469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24" y="611963"/>
            <a:ext cx="4536985" cy="914400"/>
          </a:xfrm>
        </p:spPr>
        <p:txBody>
          <a:bodyPr/>
          <a:lstStyle/>
          <a:p>
            <a:r>
              <a:rPr lang="en-US" sz="4200" dirty="0" err="1"/>
              <a:t>Nombramientos</a:t>
            </a:r>
            <a:r>
              <a:rPr lang="en-US" sz="4200" dirty="0"/>
              <a:t>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2C6CF69-BB28-FA7A-4158-F1C8CD88C5B6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820694132"/>
              </p:ext>
            </p:extLst>
          </p:nvPr>
        </p:nvGraphicFramePr>
        <p:xfrm>
          <a:off x="1190324" y="1713864"/>
          <a:ext cx="10392076" cy="39784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5299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7539083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</a:tblGrid>
              <a:tr h="656119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Tarea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parcial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0" dirty="0"/>
                        <a:t>Todo nombramiento menor de 37.5 horas semanales.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r>
                        <a:rPr lang="es-PR" sz="2000" b="1" noProof="1"/>
                        <a:t>Nombramiento especial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000" b="0" noProof="1"/>
                        <a:t>Será el nombramiento que se otorga para cubrir un cargo o puesto que se paga con fondos de procedencia extra universitaria, cuya recurrencia no está garantizada. Todo nombramiento con fondos externos es de 37.5 horas semanales</a:t>
                      </a:r>
                      <a:r>
                        <a:rPr lang="es-ES" sz="2000" b="0" dirty="0"/>
                        <a:t>.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Nombramiento jubilados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No exceder carga más de la mitad (18.75 horas semanales).</a:t>
                      </a:r>
                      <a:endParaRPr lang="en-US" sz="2000" b="0" dirty="0"/>
                    </a:p>
                    <a:p>
                      <a:r>
                        <a:rPr lang="es-ES" sz="2000" b="0" dirty="0"/>
                        <a:t>No exceder de las 1,040 horas durante el año fiscal.</a:t>
                      </a:r>
                    </a:p>
                    <a:p>
                      <a:pPr lvl="0"/>
                      <a:r>
                        <a:rPr lang="es-ES" sz="2000" b="0" dirty="0"/>
                        <a:t>No exceder más de la mitad de la paga de una jornada regular.</a:t>
                      </a:r>
                    </a:p>
                    <a:p>
                      <a:pPr lvl="0"/>
                      <a:r>
                        <a:rPr lang="es-ES" sz="2000" b="0" dirty="0"/>
                        <a:t>Anuencia No Docente (Rectoría) Anuencia Docente (DAA)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410467"/>
                  </a:ext>
                </a:extLst>
              </a:tr>
              <a:tr h="656119"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/>
                        <a:t>Contrato  de servicios Personales (Ley 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0" dirty="0"/>
                        <a:t>Todo empleado de otra agencia gubernamental que ofrecerá servicios en la UPR. 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7283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31E96-7067-1D46-2FDC-A361F0E84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04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230e9df3-be65-4c73-a93b-d1236ebd677e"/>
    <ds:schemaRef ds:uri="http://schemas.microsoft.com/office/2006/documentManagement/types"/>
    <ds:schemaRef ds:uri="16c05727-aa75-4e4a-9b5f-8a80a1165891"/>
    <ds:schemaRef ds:uri="http://purl.org/dc/terms/"/>
    <ds:schemaRef ds:uri="71af3243-3dd4-4a8d-8c0d-dd76da1f02a5"/>
    <ds:schemaRef ds:uri="http://schemas.microsoft.com/sharepoint/v3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1768</Words>
  <Application>Microsoft Office PowerPoint</Application>
  <PresentationFormat>Widescreen</PresentationFormat>
  <Paragraphs>288</Paragraphs>
  <Slides>31</Slides>
  <Notes>25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Aptos</vt:lpstr>
      <vt:lpstr>Arial</vt:lpstr>
      <vt:lpstr>Arial Unicode MS</vt:lpstr>
      <vt:lpstr>Calibri</vt:lpstr>
      <vt:lpstr>Calibri Light</vt:lpstr>
      <vt:lpstr>Courier New</vt:lpstr>
      <vt:lpstr>Gill Sans Nova Light</vt:lpstr>
      <vt:lpstr>Sagona Book</vt:lpstr>
      <vt:lpstr>Times New Roman</vt:lpstr>
      <vt:lpstr>Custom</vt:lpstr>
      <vt:lpstr>Trámite de transacciones de Recursos Humanos para proyectos de fondos externos y uso de los formularios T002</vt:lpstr>
      <vt:lpstr>Agenda</vt:lpstr>
      <vt:lpstr>Equipo de trabajo de Post Award </vt:lpstr>
      <vt:lpstr>PowerPoint Presentation</vt:lpstr>
      <vt:lpstr>PowerPoint Presentation</vt:lpstr>
      <vt:lpstr>Metas y Objetivos</vt:lpstr>
      <vt:lpstr>Importante</vt:lpstr>
      <vt:lpstr>¿Qué debemos saber antes de enviar una transacción?</vt:lpstr>
      <vt:lpstr>Nombramientos </vt:lpstr>
      <vt:lpstr>Códigos de gastos</vt:lpstr>
      <vt:lpstr>Diferencial en sueldo (Código 5131)</vt:lpstr>
      <vt:lpstr>Compensaciones adicionales</vt:lpstr>
      <vt:lpstr>PowerPoint Presentation</vt:lpstr>
      <vt:lpstr>PowerPoint Presentation</vt:lpstr>
      <vt:lpstr>Es importante verificar la vigencia de las certificaciones a la fecha de efectividad del nombramiento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Guía para los documentos que se requieren en los nombramientos </vt:lpstr>
      <vt:lpstr>Estamos a su disposición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M. FELICIANO DELGADO</dc:creator>
  <cp:lastModifiedBy>ANA M. FELICIANO DELGADO</cp:lastModifiedBy>
  <cp:revision>2</cp:revision>
  <dcterms:created xsi:type="dcterms:W3CDTF">2023-12-12T20:05:16Z</dcterms:created>
  <dcterms:modified xsi:type="dcterms:W3CDTF">2026-03-12T12:14:00Z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